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71" r:id="rId7"/>
    <p:sldId id="268" r:id="rId8"/>
    <p:sldId id="267" r:id="rId9"/>
    <p:sldId id="266" r:id="rId10"/>
    <p:sldId id="276" r:id="rId11"/>
    <p:sldId id="277" r:id="rId12"/>
    <p:sldId id="278" r:id="rId13"/>
    <p:sldId id="291" r:id="rId14"/>
    <p:sldId id="281" r:id="rId15"/>
    <p:sldId id="280" r:id="rId16"/>
    <p:sldId id="282" r:id="rId17"/>
    <p:sldId id="290" r:id="rId18"/>
    <p:sldId id="279" r:id="rId19"/>
    <p:sldId id="283" r:id="rId20"/>
    <p:sldId id="284" r:id="rId21"/>
    <p:sldId id="285" r:id="rId22"/>
    <p:sldId id="289" r:id="rId23"/>
    <p:sldId id="286" r:id="rId24"/>
    <p:sldId id="287" r:id="rId25"/>
    <p:sldId id="288" r:id="rId26"/>
    <p:sldId id="265"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Verdana" panose="020B060403050404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id+AhU/k4Kpe7cUj/bwo5ujxEbn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62EBAF-A702-4085-8134-9393100F86D3}">
  <a:tblStyle styleId="{7662EBAF-A702-4085-8134-9393100F86D3}" styleName="Table_0">
    <a:wholeTbl>
      <a:tcTxStyle b="off" i="off">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15" autoAdjust="0"/>
  </p:normalViewPr>
  <p:slideViewPr>
    <p:cSldViewPr snapToGrid="0">
      <p:cViewPr varScale="1">
        <p:scale>
          <a:sx n="140" d="100"/>
          <a:sy n="140" d="100"/>
        </p:scale>
        <p:origin x="774" y="84"/>
      </p:cViewPr>
      <p:guideLst>
        <p:guide orient="horz" pos="1620"/>
        <p:guide pos="2880"/>
      </p:guideLst>
    </p:cSldViewPr>
  </p:slideViewPr>
  <p:notesTextViewPr>
    <p:cViewPr>
      <p:scale>
        <a:sx n="142" d="100"/>
        <a:sy n="142"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s>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60409549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omputerhope.com/jargon/i/io.htm"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0" dirty="0">
                <a:solidFill>
                  <a:srgbClr val="454545"/>
                </a:solidFill>
                <a:effectLst/>
                <a:latin typeface="Verdana" panose="020B0604030504040204" pitchFamily="34" charset="0"/>
              </a:rPr>
              <a:t>The instruction set provide commands to the processor, to tell it what it needs to do. The instruction set consists of addressing modes, instructions, native data types, registers, memory architecture, interrupt, and exception handling, and external </a:t>
            </a:r>
            <a:r>
              <a:rPr lang="en-US" b="1" i="0" u="none" strike="noStrike" dirty="0">
                <a:solidFill>
                  <a:srgbClr val="2C87F0"/>
                </a:solidFill>
                <a:effectLst/>
                <a:latin typeface="Verdana" panose="020B0604030504040204" pitchFamily="34" charset="0"/>
                <a:hlinkClick r:id="rId3"/>
              </a:rPr>
              <a:t>I/O</a:t>
            </a:r>
            <a:r>
              <a:rPr lang="en-US" b="1" i="0" dirty="0">
                <a:solidFill>
                  <a:srgbClr val="454545"/>
                </a:solidFill>
                <a:effectLst/>
                <a:latin typeface="Verdana" panose="020B0604030504040204" pitchFamily="34" charset="0"/>
              </a:rPr>
              <a:t>.</a:t>
            </a:r>
            <a:endParaRPr lang="en-US" b="1" dirty="0"/>
          </a:p>
        </p:txBody>
      </p:sp>
    </p:spTree>
    <p:extLst>
      <p:ext uri="{BB962C8B-B14F-4D97-AF65-F5344CB8AC3E}">
        <p14:creationId xmlns:p14="http://schemas.microsoft.com/office/powerpoint/2010/main" val="3885772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0" dirty="0">
                <a:solidFill>
                  <a:srgbClr val="6C6C6C"/>
                </a:solidFill>
                <a:effectLst/>
                <a:latin typeface="Arial" panose="020B0604020202020204" pitchFamily="34" charset="0"/>
              </a:rPr>
              <a:t>A processor (CPU) is the logic circuitry that responds to and processes the basic </a:t>
            </a:r>
            <a:r>
              <a:rPr lang="en-US" b="1" i="0" u="sng" dirty="0">
                <a:solidFill>
                  <a:srgbClr val="00B3AC"/>
                </a:solidFill>
                <a:effectLst/>
                <a:latin typeface="Arial" panose="020B0604020202020204" pitchFamily="34" charset="0"/>
              </a:rPr>
              <a:t>instructions</a:t>
            </a:r>
            <a:r>
              <a:rPr lang="en-US" b="1" i="0" dirty="0">
                <a:solidFill>
                  <a:srgbClr val="6C6C6C"/>
                </a:solidFill>
                <a:effectLst/>
                <a:latin typeface="Arial" panose="020B0604020202020204" pitchFamily="34" charset="0"/>
              </a:rPr>
              <a:t> that drive a computer. The CPU is seen as the main and most crucial integrated circuitry (IC) chip in a computer, as it is responsible for interpreting most of computers commands.</a:t>
            </a:r>
          </a:p>
          <a:p>
            <a:r>
              <a:rPr lang="en-US" b="1" i="0" dirty="0">
                <a:solidFill>
                  <a:srgbClr val="282829"/>
                </a:solidFill>
                <a:effectLst/>
                <a:latin typeface="-apple-system"/>
              </a:rPr>
              <a:t>A processor must have 3 functional units to be what we call a computer: a unit that performs arithmetic and logical operations on data (aka the ALU); a unit that remembers data while it isn’t being worked on (aka the Memory); and a unit which sequences the operations performed by the ALU and on which data (aka the Sequencer).“Processor organization” is a term describing how those three elements(arithmetic </a:t>
            </a:r>
            <a:r>
              <a:rPr lang="en-US" b="1" i="0" dirty="0" err="1">
                <a:solidFill>
                  <a:srgbClr val="282829"/>
                </a:solidFill>
                <a:effectLst/>
                <a:latin typeface="-apple-system"/>
              </a:rPr>
              <a:t>unit,logical</a:t>
            </a:r>
            <a:r>
              <a:rPr lang="en-US" b="1" i="0" dirty="0">
                <a:solidFill>
                  <a:srgbClr val="282829"/>
                </a:solidFill>
                <a:effectLst/>
                <a:latin typeface="-apple-system"/>
              </a:rPr>
              <a:t> unit and control unit) are implemented and how they interconnect to accomplish their tasks.</a:t>
            </a:r>
            <a:endParaRPr lang="en-US" b="1" dirty="0"/>
          </a:p>
        </p:txBody>
      </p:sp>
    </p:spTree>
    <p:extLst>
      <p:ext uri="{BB962C8B-B14F-4D97-AF65-F5344CB8AC3E}">
        <p14:creationId xmlns:p14="http://schemas.microsoft.com/office/powerpoint/2010/main" val="1615700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4748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cxnSp>
        <p:nvCxnSpPr>
          <p:cNvPr id="8" name="Google Shape;8;p12"/>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sp>
        <p:nvSpPr>
          <p:cNvPr id="9" name="Google Shape;9;p12"/>
          <p:cNvSpPr txBox="1">
            <a:spLocks noGrp="1"/>
          </p:cNvSpPr>
          <p:nvPr>
            <p:ph type="ctrTitle"/>
          </p:nvPr>
        </p:nvSpPr>
        <p:spPr>
          <a:xfrm>
            <a:off x="1745273" y="1573035"/>
            <a:ext cx="5653454" cy="1318846"/>
          </a:xfrm>
          <a:prstGeom prst="rect">
            <a:avLst/>
          </a:prstGeom>
          <a:noFill/>
          <a:ln>
            <a:noFill/>
          </a:ln>
        </p:spPr>
        <p:txBody>
          <a:bodyPr spcFirstLastPara="1" wrap="square" lIns="68575" tIns="34275" rIns="68575" bIns="34275" anchor="b" anchorCtr="0">
            <a:noAutofit/>
          </a:bodyPr>
          <a:lstStyle>
            <a:lvl1pPr marR="0" lvl="0" algn="ctr" rtl="0">
              <a:lnSpc>
                <a:spcPct val="100000"/>
              </a:lnSpc>
              <a:spcBef>
                <a:spcPts val="0"/>
              </a:spcBef>
              <a:spcAft>
                <a:spcPts val="0"/>
              </a:spcAft>
              <a:buSzPts val="1400"/>
              <a:buNone/>
              <a:defRPr sz="3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0" name="Google Shape;10;p12"/>
          <p:cNvPicPr preferRelativeResize="0"/>
          <p:nvPr/>
        </p:nvPicPr>
        <p:blipFill rotWithShape="1">
          <a:blip r:embed="rId2">
            <a:alphaModFix/>
          </a:blip>
          <a:srcRect/>
          <a:stretch/>
        </p:blipFill>
        <p:spPr>
          <a:xfrm>
            <a:off x="4084402" y="426270"/>
            <a:ext cx="998138" cy="9529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21"/>
          <p:cNvSpPr txBox="1">
            <a:spLocks noGrp="1"/>
          </p:cNvSpPr>
          <p:nvPr>
            <p:ph type="body" idx="1"/>
          </p:nvPr>
        </p:nvSpPr>
        <p:spPr>
          <a:xfrm rot="5400000">
            <a:off x="3086160" y="-878900"/>
            <a:ext cx="3017400" cy="7543800"/>
          </a:xfrm>
          <a:prstGeom prst="rect">
            <a:avLst/>
          </a:prstGeom>
          <a:noFill/>
          <a:ln>
            <a:noFill/>
          </a:ln>
        </p:spPr>
        <p:txBody>
          <a:bodyPr spcFirstLastPara="1" wrap="square" lIns="34275" tIns="0" rIns="34275" bIns="0"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83" name="Google Shape;83;p21"/>
          <p:cNvSpPr txBox="1">
            <a:spLocks noGrp="1"/>
          </p:cNvSpPr>
          <p:nvPr>
            <p:ph type="title"/>
          </p:nvPr>
        </p:nvSpPr>
        <p:spPr>
          <a:xfrm>
            <a:off x="899150" y="27029"/>
            <a:ext cx="7543800" cy="590400"/>
          </a:xfrm>
          <a:prstGeom prst="rect">
            <a:avLst/>
          </a:prstGeom>
          <a:noFill/>
          <a:ln>
            <a:noFill/>
          </a:ln>
        </p:spPr>
        <p:txBody>
          <a:bodyPr spcFirstLastPara="1" wrap="square" lIns="68575" tIns="34275" rIns="68575" bIns="34275" anchor="b" anchorCtr="0">
            <a:noAutofit/>
          </a:bodyPr>
          <a:lstStyle>
            <a:lvl1pPr marR="0" lvl="0" algn="ctr" rtl="0">
              <a:lnSpc>
                <a:spcPct val="85000"/>
              </a:lnSpc>
              <a:spcBef>
                <a:spcPts val="0"/>
              </a:spcBef>
              <a:spcAft>
                <a:spcPts val="0"/>
              </a:spcAft>
              <a:buClr>
                <a:srgbClr val="3F3F3F"/>
              </a:buClr>
              <a:buSzPts val="3200"/>
              <a:buFont typeface="Calibri"/>
              <a:buNone/>
              <a:defRPr sz="3200" b="0" i="0" u="none" strike="noStrike" cap="none">
                <a:solidFill>
                  <a:srgbClr val="3F3F3F"/>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1"/>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85" name="Google Shape;85;p21"/>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1"/>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7"/>
        <p:cNvGrpSpPr/>
        <p:nvPr/>
      </p:nvGrpSpPr>
      <p:grpSpPr>
        <a:xfrm>
          <a:off x="0" y="0"/>
          <a:ext cx="0" cy="0"/>
          <a:chOff x="0" y="0"/>
          <a:chExt cx="0" cy="0"/>
        </a:xfrm>
      </p:grpSpPr>
      <p:sp>
        <p:nvSpPr>
          <p:cNvPr id="88" name="Google Shape;88;p22"/>
          <p:cNvSpPr txBox="1">
            <a:spLocks noGrp="1"/>
          </p:cNvSpPr>
          <p:nvPr>
            <p:ph type="title"/>
          </p:nvPr>
        </p:nvSpPr>
        <p:spPr>
          <a:xfrm rot="5400000">
            <a:off x="5369550" y="1483427"/>
            <a:ext cx="4320000" cy="1971600"/>
          </a:xfrm>
          <a:prstGeom prst="rect">
            <a:avLst/>
          </a:prstGeom>
          <a:noFill/>
          <a:ln>
            <a:noFill/>
          </a:ln>
        </p:spPr>
        <p:txBody>
          <a:bodyPr spcFirstLastPara="1" wrap="square" lIns="68575" tIns="34275" rIns="68575" bIns="34275" anchor="b" anchorCtr="0">
            <a:noAutofit/>
          </a:bodyPr>
          <a:lstStyle>
            <a:lvl1pPr marR="0" lvl="0" algn="l" rtl="0">
              <a:lnSpc>
                <a:spcPct val="85000"/>
              </a:lnSpc>
              <a:spcBef>
                <a:spcPts val="0"/>
              </a:spcBef>
              <a:spcAft>
                <a:spcPts val="0"/>
              </a:spcAft>
              <a:buClr>
                <a:srgbClr val="3F3F3F"/>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 name="Google Shape;89;p22"/>
          <p:cNvSpPr txBox="1">
            <a:spLocks noGrp="1"/>
          </p:cNvSpPr>
          <p:nvPr>
            <p:ph type="body" idx="1"/>
          </p:nvPr>
        </p:nvSpPr>
        <p:spPr>
          <a:xfrm rot="5400000">
            <a:off x="1368975" y="-431173"/>
            <a:ext cx="4320000" cy="5800800"/>
          </a:xfrm>
          <a:prstGeom prst="rect">
            <a:avLst/>
          </a:prstGeom>
          <a:noFill/>
          <a:ln>
            <a:noFill/>
          </a:ln>
        </p:spPr>
        <p:txBody>
          <a:bodyPr spcFirstLastPara="1" wrap="square" lIns="34275" tIns="0" rIns="34275" bIns="0"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90" name="Google Shape;90;p22"/>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91" name="Google Shape;91;p22"/>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2"/>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13"/>
          <p:cNvSpPr txBox="1">
            <a:spLocks noGrp="1"/>
          </p:cNvSpPr>
          <p:nvPr>
            <p:ph type="body" idx="1"/>
          </p:nvPr>
        </p:nvSpPr>
        <p:spPr>
          <a:xfrm>
            <a:off x="306889" y="878606"/>
            <a:ext cx="8523960" cy="3931768"/>
          </a:xfrm>
          <a:prstGeom prst="rect">
            <a:avLst/>
          </a:prstGeom>
          <a:noFill/>
          <a:ln>
            <a:noFill/>
          </a:ln>
        </p:spPr>
        <p:txBody>
          <a:bodyPr spcFirstLastPara="1" wrap="square" lIns="0" tIns="34275" rIns="0" bIns="34275" anchor="t" anchorCtr="0">
            <a:noAutofit/>
          </a:bodyPr>
          <a:lstStyle>
            <a:lvl1pPr marL="457200" lvl="0" indent="-342900" algn="l">
              <a:lnSpc>
                <a:spcPct val="90000"/>
              </a:lnSpc>
              <a:spcBef>
                <a:spcPts val="900"/>
              </a:spcBef>
              <a:spcAft>
                <a:spcPts val="0"/>
              </a:spcAft>
              <a:buClr>
                <a:schemeClr val="dk1"/>
              </a:buClr>
              <a:buSzPts val="1800"/>
              <a:buFont typeface="Courier New"/>
              <a:buChar char="o"/>
              <a:defRPr sz="1800" b="0" cap="none">
                <a:solidFill>
                  <a:schemeClr val="dk1"/>
                </a:solidFill>
                <a:latin typeface="Calibri"/>
                <a:ea typeface="Calibri"/>
                <a:cs typeface="Calibri"/>
                <a:sym typeface="Calibri"/>
              </a:defRPr>
            </a:lvl1pPr>
            <a:lvl2pPr marL="914400" lvl="1" indent="-317500" algn="l">
              <a:lnSpc>
                <a:spcPct val="90000"/>
              </a:lnSpc>
              <a:spcBef>
                <a:spcPts val="200"/>
              </a:spcBef>
              <a:spcAft>
                <a:spcPts val="0"/>
              </a:spcAft>
              <a:buClr>
                <a:srgbClr val="3F3F3F"/>
              </a:buClr>
              <a:buSzPts val="1400"/>
              <a:buFont typeface="Courier New"/>
              <a:buChar char="o"/>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3" name="Google Shape;13;p13"/>
          <p:cNvSpPr txBox="1"/>
          <p:nvPr/>
        </p:nvSpPr>
        <p:spPr>
          <a:xfrm>
            <a:off x="899150" y="147426"/>
            <a:ext cx="7543800" cy="470100"/>
          </a:xfrm>
          <a:prstGeom prst="rect">
            <a:avLst/>
          </a:prstGeom>
          <a:noFill/>
          <a:ln>
            <a:noFill/>
          </a:ln>
        </p:spPr>
        <p:txBody>
          <a:bodyPr spcFirstLastPara="1" wrap="square" lIns="68575" tIns="34275" rIns="68575" bIns="34275" anchor="b" anchorCtr="0">
            <a:noAutofit/>
          </a:bodyPr>
          <a:lstStyle/>
          <a:p>
            <a:pPr marL="0" marR="0" lvl="0" indent="0" algn="ctr" rtl="0">
              <a:lnSpc>
                <a:spcPct val="85000"/>
              </a:lnSpc>
              <a:spcBef>
                <a:spcPts val="0"/>
              </a:spcBef>
              <a:spcAft>
                <a:spcPts val="0"/>
              </a:spcAft>
              <a:buClr>
                <a:srgbClr val="000000"/>
              </a:buClr>
              <a:buSzPts val="3200"/>
              <a:buFont typeface="Arial"/>
              <a:buNone/>
            </a:pPr>
            <a:endParaRPr sz="3200" b="0" i="0" u="none" strike="noStrike" cap="none">
              <a:solidFill>
                <a:srgbClr val="3F3F3F"/>
              </a:solidFill>
              <a:latin typeface="Calibri"/>
              <a:ea typeface="Calibri"/>
              <a:cs typeface="Calibri"/>
              <a:sym typeface="Calibri"/>
            </a:endParaRPr>
          </a:p>
        </p:txBody>
      </p:sp>
      <p:pic>
        <p:nvPicPr>
          <p:cNvPr id="14" name="Google Shape;14;p13" descr="Military Institute of Science and Technology - Wikipedia"/>
          <p:cNvPicPr preferRelativeResize="0"/>
          <p:nvPr/>
        </p:nvPicPr>
        <p:blipFill rotWithShape="1">
          <a:blip r:embed="rId2">
            <a:alphaModFix/>
          </a:blip>
          <a:srcRect/>
          <a:stretch/>
        </p:blipFill>
        <p:spPr>
          <a:xfrm>
            <a:off x="21521" y="12184"/>
            <a:ext cx="679529" cy="610738"/>
          </a:xfrm>
          <a:prstGeom prst="rect">
            <a:avLst/>
          </a:prstGeom>
          <a:noFill/>
          <a:ln>
            <a:noFill/>
          </a:ln>
        </p:spPr>
      </p:pic>
      <p:cxnSp>
        <p:nvCxnSpPr>
          <p:cNvPr id="15" name="Google Shape;15;p13"/>
          <p:cNvCxnSpPr/>
          <p:nvPr/>
        </p:nvCxnSpPr>
        <p:spPr>
          <a:xfrm>
            <a:off x="238538" y="686262"/>
            <a:ext cx="8905461" cy="22985"/>
          </a:xfrm>
          <a:prstGeom prst="straightConnector1">
            <a:avLst/>
          </a:prstGeom>
          <a:noFill/>
          <a:ln w="19050" cap="flat" cmpd="sng">
            <a:solidFill>
              <a:srgbClr val="3BAD29"/>
            </a:solidFill>
            <a:prstDash val="solid"/>
            <a:round/>
            <a:headEnd type="none" w="med" len="med"/>
            <a:tailEnd type="none" w="med" len="med"/>
          </a:ln>
        </p:spPr>
      </p:cxnSp>
      <p:cxnSp>
        <p:nvCxnSpPr>
          <p:cNvPr id="16" name="Google Shape;16;p13"/>
          <p:cNvCxnSpPr/>
          <p:nvPr/>
        </p:nvCxnSpPr>
        <p:spPr>
          <a:xfrm>
            <a:off x="-1" y="739271"/>
            <a:ext cx="8905461" cy="22985"/>
          </a:xfrm>
          <a:prstGeom prst="straightConnector1">
            <a:avLst/>
          </a:prstGeom>
          <a:noFill/>
          <a:ln w="19050" cap="flat" cmpd="sng">
            <a:solidFill>
              <a:srgbClr val="FFFF00"/>
            </a:solidFill>
            <a:prstDash val="solid"/>
            <a:round/>
            <a:headEnd type="none" w="med" len="med"/>
            <a:tailEnd type="none" w="med" len="med"/>
          </a:ln>
        </p:spPr>
      </p:cxnSp>
      <p:pic>
        <p:nvPicPr>
          <p:cNvPr id="17" name="Google Shape;17;p13"/>
          <p:cNvPicPr preferRelativeResize="0"/>
          <p:nvPr/>
        </p:nvPicPr>
        <p:blipFill rotWithShape="1">
          <a:blip r:embed="rId3">
            <a:alphaModFix/>
          </a:blip>
          <a:srcRect l="5349" r="13298"/>
          <a:stretch/>
        </p:blipFill>
        <p:spPr>
          <a:xfrm>
            <a:off x="8244850" y="42663"/>
            <a:ext cx="899130" cy="568731"/>
          </a:xfrm>
          <a:prstGeom prst="rect">
            <a:avLst/>
          </a:prstGeom>
          <a:noFill/>
          <a:ln>
            <a:noFill/>
          </a:ln>
        </p:spPr>
      </p:pic>
      <p:sp>
        <p:nvSpPr>
          <p:cNvPr id="18" name="Google Shape;18;p13"/>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19" name="Google Shape;19;p13"/>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13"/>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
        <p:nvSpPr>
          <p:cNvPr id="21" name="Google Shape;21;p13"/>
          <p:cNvSpPr/>
          <p:nvPr/>
        </p:nvSpPr>
        <p:spPr>
          <a:xfrm>
            <a:off x="1190708" y="107263"/>
            <a:ext cx="6745356" cy="461665"/>
          </a:xfrm>
          <a:prstGeom prst="rect">
            <a:avLst/>
          </a:prstGeom>
          <a:solidFill>
            <a:srgbClr val="00B0F0"/>
          </a:solidFill>
          <a:ln>
            <a:noFill/>
          </a:ln>
          <a:effectLst>
            <a:outerShdw blurRad="50800" dist="38100" dir="8100000" algn="tr" rotWithShape="0">
              <a:srgbClr val="000000">
                <a:alpha val="40000"/>
              </a:srgbClr>
            </a:outerShdw>
            <a:reflection stA="52000" endA="300" endPos="35000" sy="-100000" algn="bl" rotWithShape="0"/>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endParaRPr sz="2400" b="1" i="0" u="none" strike="noStrike" cap="none">
              <a:solidFill>
                <a:srgbClr val="000000"/>
              </a:solidFill>
              <a:latin typeface="Calibri"/>
              <a:ea typeface="Calibri"/>
              <a:cs typeface="Calibri"/>
              <a:sym typeface="Calibri"/>
            </a:endParaRPr>
          </a:p>
        </p:txBody>
      </p:sp>
      <p:sp>
        <p:nvSpPr>
          <p:cNvPr id="22" name="Google Shape;22;p13"/>
          <p:cNvSpPr txBox="1">
            <a:spLocks noGrp="1"/>
          </p:cNvSpPr>
          <p:nvPr>
            <p:ph type="title"/>
          </p:nvPr>
        </p:nvSpPr>
        <p:spPr>
          <a:xfrm>
            <a:off x="1280160" y="155763"/>
            <a:ext cx="6590851" cy="354777"/>
          </a:xfrm>
          <a:prstGeom prst="rect">
            <a:avLst/>
          </a:prstGeom>
          <a:noFill/>
          <a:ln>
            <a:noFill/>
          </a:ln>
        </p:spPr>
        <p:txBody>
          <a:bodyPr spcFirstLastPara="1" wrap="square" lIns="68575" tIns="34275" rIns="68575" bIns="34275" anchor="b" anchorCtr="0">
            <a:noAutofit/>
          </a:bodyPr>
          <a:lstStyle>
            <a:lvl1pPr marR="0" lvl="0" algn="ctr" rtl="0">
              <a:lnSpc>
                <a:spcPct val="85000"/>
              </a:lnSpc>
              <a:spcBef>
                <a:spcPts val="0"/>
              </a:spcBef>
              <a:spcAft>
                <a:spcPts val="0"/>
              </a:spcAft>
              <a:buClr>
                <a:srgbClr val="3F3F3F"/>
              </a:buClr>
              <a:buSzPts val="1400"/>
              <a:buFont typeface="Arial"/>
              <a:buNone/>
              <a:defRPr sz="2400" b="1"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15"/>
          <p:cNvSpPr txBox="1">
            <a:spLocks noGrp="1"/>
          </p:cNvSpPr>
          <p:nvPr>
            <p:ph type="title"/>
          </p:nvPr>
        </p:nvSpPr>
        <p:spPr>
          <a:xfrm>
            <a:off x="822960" y="569214"/>
            <a:ext cx="7543800" cy="2674500"/>
          </a:xfrm>
          <a:prstGeom prst="rect">
            <a:avLst/>
          </a:prstGeom>
          <a:noFill/>
          <a:ln>
            <a:noFill/>
          </a:ln>
        </p:spPr>
        <p:txBody>
          <a:bodyPr spcFirstLastPara="1" wrap="square" lIns="68575" tIns="34275" rIns="68575" bIns="34275" anchor="b" anchorCtr="0">
            <a:noAutofit/>
          </a:bodyPr>
          <a:lstStyle>
            <a:lvl1pPr marR="0" lvl="0" algn="l" rtl="0">
              <a:lnSpc>
                <a:spcPct val="85000"/>
              </a:lnSpc>
              <a:spcBef>
                <a:spcPts val="0"/>
              </a:spcBef>
              <a:spcAft>
                <a:spcPts val="0"/>
              </a:spcAft>
              <a:buClr>
                <a:srgbClr val="262626"/>
              </a:buClr>
              <a:buSzPts val="6000"/>
              <a:buFont typeface="Calibri"/>
              <a:buNone/>
              <a:defRPr sz="4000" b="0" i="0" u="none" strike="noStrike" cap="none">
                <a:solidFill>
                  <a:srgbClr val="262626"/>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 name="Google Shape;26;p15"/>
          <p:cNvSpPr txBox="1">
            <a:spLocks noGrp="1"/>
          </p:cNvSpPr>
          <p:nvPr>
            <p:ph type="body" idx="1"/>
          </p:nvPr>
        </p:nvSpPr>
        <p:spPr>
          <a:xfrm>
            <a:off x="822960" y="3339845"/>
            <a:ext cx="4732333" cy="912609"/>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900"/>
              </a:spcBef>
              <a:spcAft>
                <a:spcPts val="0"/>
              </a:spcAft>
              <a:buSzPts val="1800"/>
              <a:buNone/>
              <a:defRPr sz="18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400"/>
              <a:buNone/>
              <a:defRPr sz="1400">
                <a:solidFill>
                  <a:srgbClr val="888888"/>
                </a:solidFill>
              </a:defRPr>
            </a:lvl2pPr>
            <a:lvl3pPr marL="1371600" lvl="2" indent="-228600" algn="l">
              <a:lnSpc>
                <a:spcPct val="90000"/>
              </a:lnSpc>
              <a:spcBef>
                <a:spcPts val="300"/>
              </a:spcBef>
              <a:spcAft>
                <a:spcPts val="0"/>
              </a:spcAft>
              <a:buSzPts val="1200"/>
              <a:buNone/>
              <a:defRPr sz="1200">
                <a:solidFill>
                  <a:srgbClr val="888888"/>
                </a:solidFill>
              </a:defRPr>
            </a:lvl3pPr>
            <a:lvl4pPr marL="1828800" lvl="3" indent="-228600" algn="l">
              <a:lnSpc>
                <a:spcPct val="90000"/>
              </a:lnSpc>
              <a:spcBef>
                <a:spcPts val="300"/>
              </a:spcBef>
              <a:spcAft>
                <a:spcPts val="0"/>
              </a:spcAft>
              <a:buSzPts val="1100"/>
              <a:buNone/>
              <a:defRPr sz="1100">
                <a:solidFill>
                  <a:srgbClr val="888888"/>
                </a:solidFill>
              </a:defRPr>
            </a:lvl4pPr>
            <a:lvl5pPr marL="2286000" lvl="4" indent="-228600" algn="l">
              <a:lnSpc>
                <a:spcPct val="90000"/>
              </a:lnSpc>
              <a:spcBef>
                <a:spcPts val="300"/>
              </a:spcBef>
              <a:spcAft>
                <a:spcPts val="0"/>
              </a:spcAft>
              <a:buSzPts val="1100"/>
              <a:buNone/>
              <a:defRPr sz="1100">
                <a:solidFill>
                  <a:srgbClr val="888888"/>
                </a:solidFill>
              </a:defRPr>
            </a:lvl5pPr>
            <a:lvl6pPr marL="2743200" lvl="5" indent="-228600" algn="l">
              <a:lnSpc>
                <a:spcPct val="90000"/>
              </a:lnSpc>
              <a:spcBef>
                <a:spcPts val="300"/>
              </a:spcBef>
              <a:spcAft>
                <a:spcPts val="0"/>
              </a:spcAft>
              <a:buSzPts val="1100"/>
              <a:buNone/>
              <a:defRPr sz="1100">
                <a:solidFill>
                  <a:srgbClr val="888888"/>
                </a:solidFill>
              </a:defRPr>
            </a:lvl6pPr>
            <a:lvl7pPr marL="3200400" lvl="6" indent="-228600" algn="l">
              <a:lnSpc>
                <a:spcPct val="90000"/>
              </a:lnSpc>
              <a:spcBef>
                <a:spcPts val="300"/>
              </a:spcBef>
              <a:spcAft>
                <a:spcPts val="0"/>
              </a:spcAft>
              <a:buSzPts val="1100"/>
              <a:buNone/>
              <a:defRPr sz="1100">
                <a:solidFill>
                  <a:srgbClr val="888888"/>
                </a:solidFill>
              </a:defRPr>
            </a:lvl7pPr>
            <a:lvl8pPr marL="3657600" lvl="7" indent="-228600" algn="l">
              <a:lnSpc>
                <a:spcPct val="90000"/>
              </a:lnSpc>
              <a:spcBef>
                <a:spcPts val="300"/>
              </a:spcBef>
              <a:spcAft>
                <a:spcPts val="0"/>
              </a:spcAft>
              <a:buSzPts val="1100"/>
              <a:buNone/>
              <a:defRPr sz="1100">
                <a:solidFill>
                  <a:srgbClr val="888888"/>
                </a:solidFill>
              </a:defRPr>
            </a:lvl8pPr>
            <a:lvl9pPr marL="4114800" lvl="8" indent="-228600" algn="l">
              <a:lnSpc>
                <a:spcPct val="90000"/>
              </a:lnSpc>
              <a:spcBef>
                <a:spcPts val="300"/>
              </a:spcBef>
              <a:spcAft>
                <a:spcPts val="300"/>
              </a:spcAft>
              <a:buSzPts val="1100"/>
              <a:buNone/>
              <a:defRPr sz="1100">
                <a:solidFill>
                  <a:srgbClr val="888888"/>
                </a:solidFill>
              </a:defRPr>
            </a:lvl9pPr>
          </a:lstStyle>
          <a:p>
            <a:endParaRPr/>
          </a:p>
        </p:txBody>
      </p:sp>
      <p:cxnSp>
        <p:nvCxnSpPr>
          <p:cNvPr id="27" name="Google Shape;27;p15"/>
          <p:cNvCxnSpPr/>
          <p:nvPr/>
        </p:nvCxnSpPr>
        <p:spPr>
          <a:xfrm>
            <a:off x="905744" y="3257550"/>
            <a:ext cx="7406700" cy="0"/>
          </a:xfrm>
          <a:prstGeom prst="straightConnector1">
            <a:avLst/>
          </a:prstGeom>
          <a:noFill/>
          <a:ln w="9525" cap="flat" cmpd="sng">
            <a:solidFill>
              <a:srgbClr val="7F7F7F"/>
            </a:solidFill>
            <a:prstDash val="solid"/>
            <a:round/>
            <a:headEnd type="none" w="sm" len="sm"/>
            <a:tailEnd type="none" w="sm" len="sm"/>
          </a:ln>
        </p:spPr>
      </p:cxnSp>
      <p:pic>
        <p:nvPicPr>
          <p:cNvPr id="28" name="Google Shape;28;p15" descr="Military Institute of Science and Technology - Wikipedia"/>
          <p:cNvPicPr preferRelativeResize="0"/>
          <p:nvPr/>
        </p:nvPicPr>
        <p:blipFill rotWithShape="1">
          <a:blip r:embed="rId2">
            <a:alphaModFix/>
          </a:blip>
          <a:srcRect/>
          <a:stretch/>
        </p:blipFill>
        <p:spPr>
          <a:xfrm>
            <a:off x="6809792" y="3416871"/>
            <a:ext cx="1225655" cy="1101123"/>
          </a:xfrm>
          <a:prstGeom prst="rect">
            <a:avLst/>
          </a:prstGeom>
          <a:noFill/>
          <a:ln>
            <a:noFill/>
          </a:ln>
        </p:spPr>
      </p:pic>
      <p:sp>
        <p:nvSpPr>
          <p:cNvPr id="29" name="Google Shape;29;p15"/>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30" name="Google Shape;30;p15"/>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15"/>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6"/>
          <p:cNvSpPr txBox="1">
            <a:spLocks noGrp="1"/>
          </p:cNvSpPr>
          <p:nvPr>
            <p:ph type="body" idx="1"/>
          </p:nvPr>
        </p:nvSpPr>
        <p:spPr>
          <a:xfrm>
            <a:off x="822960" y="1384300"/>
            <a:ext cx="3703200" cy="3017400"/>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34" name="Google Shape;34;p16"/>
          <p:cNvSpPr txBox="1">
            <a:spLocks noGrp="1"/>
          </p:cNvSpPr>
          <p:nvPr>
            <p:ph type="body" idx="2"/>
          </p:nvPr>
        </p:nvSpPr>
        <p:spPr>
          <a:xfrm>
            <a:off x="4663440" y="1384301"/>
            <a:ext cx="3703200" cy="3017400"/>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35" name="Google Shape;35;p16"/>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36" name="Google Shape;36;p16"/>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6"/>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cxnSp>
        <p:nvCxnSpPr>
          <p:cNvPr id="38" name="Google Shape;38;p16"/>
          <p:cNvCxnSpPr/>
          <p:nvPr/>
        </p:nvCxnSpPr>
        <p:spPr>
          <a:xfrm>
            <a:off x="238538" y="686262"/>
            <a:ext cx="8905461" cy="22985"/>
          </a:xfrm>
          <a:prstGeom prst="straightConnector1">
            <a:avLst/>
          </a:prstGeom>
          <a:noFill/>
          <a:ln w="19050" cap="flat" cmpd="sng">
            <a:solidFill>
              <a:srgbClr val="3BAD29"/>
            </a:solidFill>
            <a:prstDash val="solid"/>
            <a:round/>
            <a:headEnd type="none" w="med" len="med"/>
            <a:tailEnd type="none" w="med" len="med"/>
          </a:ln>
        </p:spPr>
      </p:cxnSp>
      <p:cxnSp>
        <p:nvCxnSpPr>
          <p:cNvPr id="39" name="Google Shape;39;p16"/>
          <p:cNvCxnSpPr/>
          <p:nvPr/>
        </p:nvCxnSpPr>
        <p:spPr>
          <a:xfrm>
            <a:off x="-1" y="739271"/>
            <a:ext cx="8905461" cy="22985"/>
          </a:xfrm>
          <a:prstGeom prst="straightConnector1">
            <a:avLst/>
          </a:prstGeom>
          <a:noFill/>
          <a:ln w="19050" cap="flat" cmpd="sng">
            <a:solidFill>
              <a:srgbClr val="FFFF00"/>
            </a:solidFill>
            <a:prstDash val="solid"/>
            <a:round/>
            <a:headEnd type="none" w="med" len="med"/>
            <a:tailEnd type="none" w="med" len="med"/>
          </a:ln>
        </p:spPr>
      </p:cxnSp>
      <p:sp>
        <p:nvSpPr>
          <p:cNvPr id="40" name="Google Shape;40;p16"/>
          <p:cNvSpPr/>
          <p:nvPr/>
        </p:nvSpPr>
        <p:spPr>
          <a:xfrm>
            <a:off x="1190708" y="107263"/>
            <a:ext cx="6745356" cy="461665"/>
          </a:xfrm>
          <a:prstGeom prst="rect">
            <a:avLst/>
          </a:prstGeom>
          <a:solidFill>
            <a:srgbClr val="00B0F0"/>
          </a:solidFill>
          <a:ln>
            <a:noFill/>
          </a:ln>
          <a:effectLst>
            <a:outerShdw blurRad="50800" dist="38100" dir="8100000" algn="tr" rotWithShape="0">
              <a:srgbClr val="000000">
                <a:alpha val="40000"/>
              </a:srgbClr>
            </a:outerShdw>
            <a:reflection stA="52000" endA="300" endPos="35000" sy="-100000" algn="bl" rotWithShape="0"/>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endParaRPr sz="2400" b="1" i="0" u="none" strike="noStrike" cap="none">
              <a:solidFill>
                <a:srgbClr val="000000"/>
              </a:solidFill>
              <a:latin typeface="Calibri"/>
              <a:ea typeface="Calibri"/>
              <a:cs typeface="Calibri"/>
              <a:sym typeface="Calibri"/>
            </a:endParaRPr>
          </a:p>
        </p:txBody>
      </p:sp>
      <p:sp>
        <p:nvSpPr>
          <p:cNvPr id="41" name="Google Shape;41;p16"/>
          <p:cNvSpPr txBox="1">
            <a:spLocks noGrp="1"/>
          </p:cNvSpPr>
          <p:nvPr>
            <p:ph type="title"/>
          </p:nvPr>
        </p:nvSpPr>
        <p:spPr>
          <a:xfrm>
            <a:off x="1280160" y="155763"/>
            <a:ext cx="6590851" cy="354777"/>
          </a:xfrm>
          <a:prstGeom prst="rect">
            <a:avLst/>
          </a:prstGeom>
          <a:noFill/>
          <a:ln>
            <a:noFill/>
          </a:ln>
        </p:spPr>
        <p:txBody>
          <a:bodyPr spcFirstLastPara="1" wrap="square" lIns="68575" tIns="34275" rIns="68575" bIns="34275" anchor="b" anchorCtr="0">
            <a:noAutofit/>
          </a:bodyPr>
          <a:lstStyle>
            <a:lvl1pPr marR="0" lvl="0" algn="ctr" rtl="0">
              <a:lnSpc>
                <a:spcPct val="85000"/>
              </a:lnSpc>
              <a:spcBef>
                <a:spcPts val="0"/>
              </a:spcBef>
              <a:spcAft>
                <a:spcPts val="0"/>
              </a:spcAft>
              <a:buClr>
                <a:srgbClr val="3F3F3F"/>
              </a:buClr>
              <a:buSzPts val="1400"/>
              <a:buFont typeface="Arial"/>
              <a:buNone/>
              <a:defRPr sz="2400" b="1"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42" name="Google Shape;42;p16" descr="Military Institute of Science and Technology - Wikipedia"/>
          <p:cNvPicPr preferRelativeResize="0"/>
          <p:nvPr/>
        </p:nvPicPr>
        <p:blipFill rotWithShape="1">
          <a:blip r:embed="rId2">
            <a:alphaModFix/>
          </a:blip>
          <a:srcRect/>
          <a:stretch/>
        </p:blipFill>
        <p:spPr>
          <a:xfrm>
            <a:off x="21521" y="12184"/>
            <a:ext cx="679529" cy="610738"/>
          </a:xfrm>
          <a:prstGeom prst="rect">
            <a:avLst/>
          </a:prstGeom>
          <a:noFill/>
          <a:ln>
            <a:noFill/>
          </a:ln>
        </p:spPr>
      </p:pic>
      <p:pic>
        <p:nvPicPr>
          <p:cNvPr id="43" name="Google Shape;43;p16"/>
          <p:cNvPicPr preferRelativeResize="0"/>
          <p:nvPr/>
        </p:nvPicPr>
        <p:blipFill rotWithShape="1">
          <a:blip r:embed="rId3">
            <a:alphaModFix/>
          </a:blip>
          <a:srcRect l="5349" r="13298"/>
          <a:stretch/>
        </p:blipFill>
        <p:spPr>
          <a:xfrm>
            <a:off x="8244850" y="42663"/>
            <a:ext cx="899130" cy="56873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7"/>
          <p:cNvSpPr txBox="1">
            <a:spLocks noGrp="1"/>
          </p:cNvSpPr>
          <p:nvPr>
            <p:ph type="body" idx="1"/>
          </p:nvPr>
        </p:nvSpPr>
        <p:spPr>
          <a:xfrm>
            <a:off x="822960" y="1384539"/>
            <a:ext cx="3703200" cy="552300"/>
          </a:xfrm>
          <a:prstGeom prst="rect">
            <a:avLst/>
          </a:prstGeom>
          <a:noFill/>
          <a:ln>
            <a:noFill/>
          </a:ln>
        </p:spPr>
        <p:txBody>
          <a:bodyPr spcFirstLastPara="1" wrap="square" lIns="68575" tIns="34275" rIns="68575" bIns="34275" anchor="ctr" anchorCtr="0">
            <a:noAutofit/>
          </a:bodyPr>
          <a:lstStyle>
            <a:lvl1pPr marL="457200" lvl="0" indent="-228600" algn="l">
              <a:lnSpc>
                <a:spcPct val="90000"/>
              </a:lnSpc>
              <a:spcBef>
                <a:spcPts val="900"/>
              </a:spcBef>
              <a:spcAft>
                <a:spcPts val="0"/>
              </a:spcAft>
              <a:buSzPts val="1500"/>
              <a:buNone/>
              <a:defRPr sz="1500" b="0" cap="none">
                <a:solidFill>
                  <a:schemeClr val="dk2"/>
                </a:solidFill>
              </a:defRPr>
            </a:lvl1pPr>
            <a:lvl2pPr marL="914400" lvl="1" indent="-228600" algn="l">
              <a:lnSpc>
                <a:spcPct val="90000"/>
              </a:lnSpc>
              <a:spcBef>
                <a:spcPts val="200"/>
              </a:spcBef>
              <a:spcAft>
                <a:spcPts val="0"/>
              </a:spcAft>
              <a:buSzPts val="1500"/>
              <a:buNone/>
              <a:defRPr sz="1500" b="1"/>
            </a:lvl2pPr>
            <a:lvl3pPr marL="1371600" lvl="2" indent="-228600" algn="l">
              <a:lnSpc>
                <a:spcPct val="90000"/>
              </a:lnSpc>
              <a:spcBef>
                <a:spcPts val="300"/>
              </a:spcBef>
              <a:spcAft>
                <a:spcPts val="0"/>
              </a:spcAft>
              <a:buSzPts val="1400"/>
              <a:buNone/>
              <a:defRPr sz="1400" b="1"/>
            </a:lvl3pPr>
            <a:lvl4pPr marL="1828800" lvl="3" indent="-228600" algn="l">
              <a:lnSpc>
                <a:spcPct val="90000"/>
              </a:lnSpc>
              <a:spcBef>
                <a:spcPts val="300"/>
              </a:spcBef>
              <a:spcAft>
                <a:spcPts val="0"/>
              </a:spcAft>
              <a:buSzPts val="1200"/>
              <a:buNone/>
              <a:defRPr sz="1200" b="1"/>
            </a:lvl4pPr>
            <a:lvl5pPr marL="2286000" lvl="4" indent="-228600" algn="l">
              <a:lnSpc>
                <a:spcPct val="90000"/>
              </a:lnSpc>
              <a:spcBef>
                <a:spcPts val="300"/>
              </a:spcBef>
              <a:spcAft>
                <a:spcPts val="0"/>
              </a:spcAft>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46" name="Google Shape;46;p17"/>
          <p:cNvSpPr txBox="1">
            <a:spLocks noGrp="1"/>
          </p:cNvSpPr>
          <p:nvPr>
            <p:ph type="body" idx="2"/>
          </p:nvPr>
        </p:nvSpPr>
        <p:spPr>
          <a:xfrm>
            <a:off x="822960" y="1936751"/>
            <a:ext cx="3703200" cy="2465100"/>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47" name="Google Shape;47;p17"/>
          <p:cNvSpPr txBox="1">
            <a:spLocks noGrp="1"/>
          </p:cNvSpPr>
          <p:nvPr>
            <p:ph type="body" idx="3"/>
          </p:nvPr>
        </p:nvSpPr>
        <p:spPr>
          <a:xfrm>
            <a:off x="4663440" y="1384539"/>
            <a:ext cx="3703200" cy="552300"/>
          </a:xfrm>
          <a:prstGeom prst="rect">
            <a:avLst/>
          </a:prstGeom>
          <a:noFill/>
          <a:ln>
            <a:noFill/>
          </a:ln>
        </p:spPr>
        <p:txBody>
          <a:bodyPr spcFirstLastPara="1" wrap="square" lIns="68575" tIns="34275" rIns="68575" bIns="34275" anchor="ctr" anchorCtr="0">
            <a:noAutofit/>
          </a:bodyPr>
          <a:lstStyle>
            <a:lvl1pPr marL="457200" lvl="0" indent="-228600" algn="l">
              <a:lnSpc>
                <a:spcPct val="90000"/>
              </a:lnSpc>
              <a:spcBef>
                <a:spcPts val="900"/>
              </a:spcBef>
              <a:spcAft>
                <a:spcPts val="0"/>
              </a:spcAft>
              <a:buSzPts val="1500"/>
              <a:buNone/>
              <a:defRPr sz="1500" b="0" cap="none">
                <a:solidFill>
                  <a:schemeClr val="dk2"/>
                </a:solidFill>
              </a:defRPr>
            </a:lvl1pPr>
            <a:lvl2pPr marL="914400" lvl="1" indent="-228600" algn="l">
              <a:lnSpc>
                <a:spcPct val="90000"/>
              </a:lnSpc>
              <a:spcBef>
                <a:spcPts val="200"/>
              </a:spcBef>
              <a:spcAft>
                <a:spcPts val="0"/>
              </a:spcAft>
              <a:buSzPts val="1500"/>
              <a:buNone/>
              <a:defRPr sz="1500" b="1"/>
            </a:lvl2pPr>
            <a:lvl3pPr marL="1371600" lvl="2" indent="-228600" algn="l">
              <a:lnSpc>
                <a:spcPct val="90000"/>
              </a:lnSpc>
              <a:spcBef>
                <a:spcPts val="300"/>
              </a:spcBef>
              <a:spcAft>
                <a:spcPts val="0"/>
              </a:spcAft>
              <a:buSzPts val="1400"/>
              <a:buNone/>
              <a:defRPr sz="1400" b="1"/>
            </a:lvl3pPr>
            <a:lvl4pPr marL="1828800" lvl="3" indent="-228600" algn="l">
              <a:lnSpc>
                <a:spcPct val="90000"/>
              </a:lnSpc>
              <a:spcBef>
                <a:spcPts val="300"/>
              </a:spcBef>
              <a:spcAft>
                <a:spcPts val="0"/>
              </a:spcAft>
              <a:buSzPts val="1200"/>
              <a:buNone/>
              <a:defRPr sz="1200" b="1"/>
            </a:lvl4pPr>
            <a:lvl5pPr marL="2286000" lvl="4" indent="-228600" algn="l">
              <a:lnSpc>
                <a:spcPct val="90000"/>
              </a:lnSpc>
              <a:spcBef>
                <a:spcPts val="300"/>
              </a:spcBef>
              <a:spcAft>
                <a:spcPts val="0"/>
              </a:spcAft>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48" name="Google Shape;48;p17"/>
          <p:cNvSpPr txBox="1">
            <a:spLocks noGrp="1"/>
          </p:cNvSpPr>
          <p:nvPr>
            <p:ph type="body" idx="4"/>
          </p:nvPr>
        </p:nvSpPr>
        <p:spPr>
          <a:xfrm>
            <a:off x="4663440" y="1936750"/>
            <a:ext cx="3703200" cy="2465100"/>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pic>
        <p:nvPicPr>
          <p:cNvPr id="49" name="Google Shape;49;p17" descr="Military Institute of Science and Technology - Wikipedia"/>
          <p:cNvPicPr preferRelativeResize="0"/>
          <p:nvPr/>
        </p:nvPicPr>
        <p:blipFill rotWithShape="1">
          <a:blip r:embed="rId2">
            <a:alphaModFix/>
          </a:blip>
          <a:srcRect/>
          <a:stretch/>
        </p:blipFill>
        <p:spPr>
          <a:xfrm>
            <a:off x="13901" y="7531"/>
            <a:ext cx="671900" cy="602740"/>
          </a:xfrm>
          <a:prstGeom prst="rect">
            <a:avLst/>
          </a:prstGeom>
          <a:noFill/>
          <a:ln>
            <a:noFill/>
          </a:ln>
        </p:spPr>
      </p:pic>
      <p:sp>
        <p:nvSpPr>
          <p:cNvPr id="50" name="Google Shape;50;p17"/>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pic>
        <p:nvPicPr>
          <p:cNvPr id="51" name="Google Shape;51;p17"/>
          <p:cNvPicPr preferRelativeResize="0"/>
          <p:nvPr/>
        </p:nvPicPr>
        <p:blipFill rotWithShape="1">
          <a:blip r:embed="rId3">
            <a:alphaModFix/>
          </a:blip>
          <a:srcRect l="5349" r="13298"/>
          <a:stretch/>
        </p:blipFill>
        <p:spPr>
          <a:xfrm>
            <a:off x="8214360" y="42663"/>
            <a:ext cx="929620" cy="588017"/>
          </a:xfrm>
          <a:prstGeom prst="rect">
            <a:avLst/>
          </a:prstGeom>
          <a:noFill/>
          <a:ln>
            <a:noFill/>
          </a:ln>
        </p:spPr>
      </p:pic>
      <p:sp>
        <p:nvSpPr>
          <p:cNvPr id="52" name="Google Shape;52;p17"/>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17"/>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cxnSp>
        <p:nvCxnSpPr>
          <p:cNvPr id="54" name="Google Shape;54;p17"/>
          <p:cNvCxnSpPr/>
          <p:nvPr/>
        </p:nvCxnSpPr>
        <p:spPr>
          <a:xfrm>
            <a:off x="238538" y="686262"/>
            <a:ext cx="8905461" cy="22985"/>
          </a:xfrm>
          <a:prstGeom prst="straightConnector1">
            <a:avLst/>
          </a:prstGeom>
          <a:noFill/>
          <a:ln w="19050" cap="flat" cmpd="sng">
            <a:solidFill>
              <a:srgbClr val="3BAD29"/>
            </a:solidFill>
            <a:prstDash val="solid"/>
            <a:round/>
            <a:headEnd type="none" w="med" len="med"/>
            <a:tailEnd type="none" w="med" len="med"/>
          </a:ln>
        </p:spPr>
      </p:cxnSp>
      <p:cxnSp>
        <p:nvCxnSpPr>
          <p:cNvPr id="55" name="Google Shape;55;p17"/>
          <p:cNvCxnSpPr/>
          <p:nvPr/>
        </p:nvCxnSpPr>
        <p:spPr>
          <a:xfrm>
            <a:off x="-1" y="739271"/>
            <a:ext cx="8905461" cy="22985"/>
          </a:xfrm>
          <a:prstGeom prst="straightConnector1">
            <a:avLst/>
          </a:prstGeom>
          <a:noFill/>
          <a:ln w="19050" cap="flat" cmpd="sng">
            <a:solidFill>
              <a:srgbClr val="FFFF00"/>
            </a:solidFill>
            <a:prstDash val="solid"/>
            <a:round/>
            <a:headEnd type="none" w="med" len="med"/>
            <a:tailEnd type="none" w="med" len="med"/>
          </a:ln>
        </p:spPr>
      </p:cxnSp>
      <p:sp>
        <p:nvSpPr>
          <p:cNvPr id="56" name="Google Shape;56;p17"/>
          <p:cNvSpPr/>
          <p:nvPr/>
        </p:nvSpPr>
        <p:spPr>
          <a:xfrm>
            <a:off x="1190708" y="107263"/>
            <a:ext cx="6745356" cy="461665"/>
          </a:xfrm>
          <a:prstGeom prst="rect">
            <a:avLst/>
          </a:prstGeom>
          <a:solidFill>
            <a:srgbClr val="00B0F0"/>
          </a:solidFill>
          <a:ln>
            <a:noFill/>
          </a:ln>
          <a:effectLst>
            <a:outerShdw blurRad="50800" dist="38100" dir="8100000" algn="tr" rotWithShape="0">
              <a:srgbClr val="000000">
                <a:alpha val="40000"/>
              </a:srgbClr>
            </a:outerShdw>
            <a:reflection stA="52000" endA="300" endPos="35000" sy="-100000" algn="bl" rotWithShape="0"/>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endParaRPr sz="2400" b="1" i="0" u="none" strike="noStrike" cap="none">
              <a:solidFill>
                <a:srgbClr val="000000"/>
              </a:solidFill>
              <a:latin typeface="Calibri"/>
              <a:ea typeface="Calibri"/>
              <a:cs typeface="Calibri"/>
              <a:sym typeface="Calibri"/>
            </a:endParaRPr>
          </a:p>
        </p:txBody>
      </p:sp>
      <p:sp>
        <p:nvSpPr>
          <p:cNvPr id="57" name="Google Shape;57;p17"/>
          <p:cNvSpPr txBox="1">
            <a:spLocks noGrp="1"/>
          </p:cNvSpPr>
          <p:nvPr>
            <p:ph type="title"/>
          </p:nvPr>
        </p:nvSpPr>
        <p:spPr>
          <a:xfrm>
            <a:off x="1280160" y="155763"/>
            <a:ext cx="6590851" cy="354777"/>
          </a:xfrm>
          <a:prstGeom prst="rect">
            <a:avLst/>
          </a:prstGeom>
          <a:noFill/>
          <a:ln>
            <a:noFill/>
          </a:ln>
        </p:spPr>
        <p:txBody>
          <a:bodyPr spcFirstLastPara="1" wrap="square" lIns="68575" tIns="34275" rIns="68575" bIns="34275" anchor="b" anchorCtr="0">
            <a:noAutofit/>
          </a:bodyPr>
          <a:lstStyle>
            <a:lvl1pPr marR="0" lvl="0" algn="ctr" rtl="0">
              <a:lnSpc>
                <a:spcPct val="85000"/>
              </a:lnSpc>
              <a:spcBef>
                <a:spcPts val="0"/>
              </a:spcBef>
              <a:spcAft>
                <a:spcPts val="0"/>
              </a:spcAft>
              <a:buClr>
                <a:srgbClr val="3F3F3F"/>
              </a:buClr>
              <a:buSzPts val="1400"/>
              <a:buFont typeface="Arial"/>
              <a:buNone/>
              <a:defRPr sz="2400" b="1"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18"/>
          <p:cNvSpPr txBox="1">
            <a:spLocks noGrp="1"/>
          </p:cNvSpPr>
          <p:nvPr>
            <p:ph type="title"/>
          </p:nvPr>
        </p:nvSpPr>
        <p:spPr>
          <a:xfrm>
            <a:off x="899150" y="27029"/>
            <a:ext cx="7543800" cy="590400"/>
          </a:xfrm>
          <a:prstGeom prst="rect">
            <a:avLst/>
          </a:prstGeom>
          <a:noFill/>
          <a:ln>
            <a:noFill/>
          </a:ln>
        </p:spPr>
        <p:txBody>
          <a:bodyPr spcFirstLastPara="1" wrap="square" lIns="68575" tIns="34275" rIns="68575" bIns="34275" anchor="b" anchorCtr="0">
            <a:noAutofit/>
          </a:bodyPr>
          <a:lstStyle>
            <a:lvl1pPr marR="0" lvl="0" algn="l" rtl="0">
              <a:lnSpc>
                <a:spcPct val="85000"/>
              </a:lnSpc>
              <a:spcBef>
                <a:spcPts val="0"/>
              </a:spcBef>
              <a:spcAft>
                <a:spcPts val="0"/>
              </a:spcAft>
              <a:buClr>
                <a:srgbClr val="3F3F3F"/>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18"/>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61" name="Google Shape;61;p18"/>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8"/>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19"/>
          <p:cNvSpPr/>
          <p:nvPr/>
        </p:nvSpPr>
        <p:spPr>
          <a:xfrm>
            <a:off x="12" y="0"/>
            <a:ext cx="3038100" cy="5143500"/>
          </a:xfrm>
          <a:prstGeom prst="rect">
            <a:avLst/>
          </a:prstGeom>
          <a:solidFill>
            <a:schemeClr val="accent2"/>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9"/>
          <p:cNvSpPr/>
          <p:nvPr/>
        </p:nvSpPr>
        <p:spPr>
          <a:xfrm>
            <a:off x="3030053" y="0"/>
            <a:ext cx="48000" cy="5143500"/>
          </a:xfrm>
          <a:prstGeom prst="rect">
            <a:avLst/>
          </a:prstGeom>
          <a:solidFill>
            <a:schemeClr val="accen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19"/>
          <p:cNvSpPr txBox="1">
            <a:spLocks noGrp="1"/>
          </p:cNvSpPr>
          <p:nvPr>
            <p:ph type="title"/>
          </p:nvPr>
        </p:nvSpPr>
        <p:spPr>
          <a:xfrm>
            <a:off x="342900" y="445769"/>
            <a:ext cx="2400300" cy="1714500"/>
          </a:xfrm>
          <a:prstGeom prst="rect">
            <a:avLst/>
          </a:prstGeom>
          <a:noFill/>
          <a:ln>
            <a:noFill/>
          </a:ln>
        </p:spPr>
        <p:txBody>
          <a:bodyPr spcFirstLastPara="1" wrap="square" lIns="68575" tIns="34275" rIns="68575" bIns="34275" anchor="b" anchorCtr="0">
            <a:noAutofit/>
          </a:bodyPr>
          <a:lstStyle>
            <a:lvl1pPr marR="0" lvl="0" algn="l" rtl="0">
              <a:lnSpc>
                <a:spcPct val="85000"/>
              </a:lnSpc>
              <a:spcBef>
                <a:spcPts val="0"/>
              </a:spcBef>
              <a:spcAft>
                <a:spcPts val="0"/>
              </a:spcAft>
              <a:buClr>
                <a:srgbClr val="FFFFFF"/>
              </a:buClr>
              <a:buSzPts val="2700"/>
              <a:buFont typeface="Calibri"/>
              <a:buNone/>
              <a:defRPr sz="2700" b="0" i="0" u="none" strike="noStrike" cap="none">
                <a:solidFill>
                  <a:srgbClr val="FFFFFF"/>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 name="Google Shape;67;p19"/>
          <p:cNvSpPr txBox="1">
            <a:spLocks noGrp="1"/>
          </p:cNvSpPr>
          <p:nvPr>
            <p:ph type="body" idx="1"/>
          </p:nvPr>
        </p:nvSpPr>
        <p:spPr>
          <a:xfrm>
            <a:off x="3600450" y="548640"/>
            <a:ext cx="4869300" cy="3943200"/>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900"/>
              </a:spcBef>
              <a:spcAft>
                <a:spcPts val="0"/>
              </a:spcAft>
              <a:buSzPts val="1400"/>
              <a:buChar char=" "/>
              <a:defRPr/>
            </a:lvl1pPr>
            <a:lvl2pPr marL="914400" lvl="1" indent="-317500" algn="l">
              <a:lnSpc>
                <a:spcPct val="90000"/>
              </a:lnSpc>
              <a:spcBef>
                <a:spcPts val="200"/>
              </a:spcBef>
              <a:spcAft>
                <a:spcPts val="0"/>
              </a:spcAft>
              <a:buSzPts val="1400"/>
              <a:buChar char="◦"/>
              <a:defRPr/>
            </a:lvl2pPr>
            <a:lvl3pPr marL="1371600" lvl="2" indent="-317500" algn="l">
              <a:lnSpc>
                <a:spcPct val="90000"/>
              </a:lnSpc>
              <a:spcBef>
                <a:spcPts val="300"/>
              </a:spcBef>
              <a:spcAft>
                <a:spcPts val="0"/>
              </a:spcAft>
              <a:buSzPts val="1400"/>
              <a:buChar char="◦"/>
              <a:defRPr/>
            </a:lvl3pPr>
            <a:lvl4pPr marL="1828800" lvl="3" indent="-317500" algn="l">
              <a:lnSpc>
                <a:spcPct val="90000"/>
              </a:lnSpc>
              <a:spcBef>
                <a:spcPts val="300"/>
              </a:spcBef>
              <a:spcAft>
                <a:spcPts val="0"/>
              </a:spcAft>
              <a:buSzPts val="1400"/>
              <a:buChar char="◦"/>
              <a:defRPr/>
            </a:lvl4pPr>
            <a:lvl5pPr marL="2286000" lvl="4" indent="-317500" algn="l">
              <a:lnSpc>
                <a:spcPct val="90000"/>
              </a:lnSpc>
              <a:spcBef>
                <a:spcPts val="300"/>
              </a:spcBef>
              <a:spcAft>
                <a:spcPts val="0"/>
              </a:spcAft>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68" name="Google Shape;68;p19"/>
          <p:cNvSpPr txBox="1">
            <a:spLocks noGrp="1"/>
          </p:cNvSpPr>
          <p:nvPr>
            <p:ph type="body" idx="2"/>
          </p:nvPr>
        </p:nvSpPr>
        <p:spPr>
          <a:xfrm>
            <a:off x="342900" y="2194560"/>
            <a:ext cx="2400300" cy="25344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900"/>
              </a:spcBef>
              <a:spcAft>
                <a:spcPts val="0"/>
              </a:spcAft>
              <a:buSzPts val="1100"/>
              <a:buNone/>
              <a:defRPr sz="1100">
                <a:solidFill>
                  <a:srgbClr val="FFFFFF"/>
                </a:solidFill>
              </a:defRPr>
            </a:lvl1pPr>
            <a:lvl2pPr marL="914400" lvl="1" indent="-228600" algn="l">
              <a:lnSpc>
                <a:spcPct val="90000"/>
              </a:lnSpc>
              <a:spcBef>
                <a:spcPts val="200"/>
              </a:spcBef>
              <a:spcAft>
                <a:spcPts val="0"/>
              </a:spcAft>
              <a:buSzPts val="900"/>
              <a:buNone/>
              <a:defRPr sz="900"/>
            </a:lvl2pPr>
            <a:lvl3pPr marL="1371600" lvl="2" indent="-228600" algn="l">
              <a:lnSpc>
                <a:spcPct val="90000"/>
              </a:lnSpc>
              <a:spcBef>
                <a:spcPts val="300"/>
              </a:spcBef>
              <a:spcAft>
                <a:spcPts val="0"/>
              </a:spcAft>
              <a:buSzPts val="800"/>
              <a:buNone/>
              <a:defRPr sz="800"/>
            </a:lvl3pPr>
            <a:lvl4pPr marL="1828800" lvl="3" indent="-228600" algn="l">
              <a:lnSpc>
                <a:spcPct val="90000"/>
              </a:lnSpc>
              <a:spcBef>
                <a:spcPts val="300"/>
              </a:spcBef>
              <a:spcAft>
                <a:spcPts val="0"/>
              </a:spcAft>
              <a:buSzPts val="700"/>
              <a:buNone/>
              <a:defRPr sz="700"/>
            </a:lvl4pPr>
            <a:lvl5pPr marL="2286000" lvl="4" indent="-228600" algn="l">
              <a:lnSpc>
                <a:spcPct val="90000"/>
              </a:lnSpc>
              <a:spcBef>
                <a:spcPts val="300"/>
              </a:spcBef>
              <a:spcAft>
                <a:spcPts val="0"/>
              </a:spcAft>
              <a:buSzPts val="700"/>
              <a:buNone/>
              <a:defRPr sz="700"/>
            </a:lvl5pPr>
            <a:lvl6pPr marL="2743200" lvl="5" indent="-228600" algn="l">
              <a:lnSpc>
                <a:spcPct val="90000"/>
              </a:lnSpc>
              <a:spcBef>
                <a:spcPts val="300"/>
              </a:spcBef>
              <a:spcAft>
                <a:spcPts val="0"/>
              </a:spcAft>
              <a:buSzPts val="700"/>
              <a:buNone/>
              <a:defRPr sz="700"/>
            </a:lvl6pPr>
            <a:lvl7pPr marL="3200400" lvl="6" indent="-228600" algn="l">
              <a:lnSpc>
                <a:spcPct val="90000"/>
              </a:lnSpc>
              <a:spcBef>
                <a:spcPts val="300"/>
              </a:spcBef>
              <a:spcAft>
                <a:spcPts val="0"/>
              </a:spcAft>
              <a:buSzPts val="700"/>
              <a:buNone/>
              <a:defRPr sz="700"/>
            </a:lvl7pPr>
            <a:lvl8pPr marL="3657600" lvl="7" indent="-228600" algn="l">
              <a:lnSpc>
                <a:spcPct val="90000"/>
              </a:lnSpc>
              <a:spcBef>
                <a:spcPts val="300"/>
              </a:spcBef>
              <a:spcAft>
                <a:spcPts val="0"/>
              </a:spcAft>
              <a:buSzPts val="700"/>
              <a:buNone/>
              <a:defRPr sz="700"/>
            </a:lvl8pPr>
            <a:lvl9pPr marL="4114800" lvl="8" indent="-228600" algn="l">
              <a:lnSpc>
                <a:spcPct val="90000"/>
              </a:lnSpc>
              <a:spcBef>
                <a:spcPts val="300"/>
              </a:spcBef>
              <a:spcAft>
                <a:spcPts val="300"/>
              </a:spcAft>
              <a:buSzPts val="700"/>
              <a:buNone/>
              <a:defRPr sz="700"/>
            </a:lvl9pPr>
          </a:lstStyle>
          <a:p>
            <a:endParaRPr/>
          </a:p>
        </p:txBody>
      </p:sp>
      <p:sp>
        <p:nvSpPr>
          <p:cNvPr id="69" name="Google Shape;69;p19"/>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70" name="Google Shape;70;p19"/>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19"/>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20"/>
          <p:cNvSpPr/>
          <p:nvPr/>
        </p:nvSpPr>
        <p:spPr>
          <a:xfrm>
            <a:off x="0" y="3714750"/>
            <a:ext cx="9141600" cy="1428600"/>
          </a:xfrm>
          <a:prstGeom prst="rect">
            <a:avLst/>
          </a:prstGeom>
          <a:solidFill>
            <a:schemeClr val="accent2"/>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0"/>
          <p:cNvSpPr/>
          <p:nvPr/>
        </p:nvSpPr>
        <p:spPr>
          <a:xfrm>
            <a:off x="11" y="3686307"/>
            <a:ext cx="9141600" cy="48000"/>
          </a:xfrm>
          <a:prstGeom prst="rect">
            <a:avLst/>
          </a:prstGeom>
          <a:solidFill>
            <a:schemeClr val="accen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0"/>
          <p:cNvSpPr txBox="1">
            <a:spLocks noGrp="1"/>
          </p:cNvSpPr>
          <p:nvPr>
            <p:ph type="title"/>
          </p:nvPr>
        </p:nvSpPr>
        <p:spPr>
          <a:xfrm>
            <a:off x="822960" y="3806190"/>
            <a:ext cx="7585200" cy="617100"/>
          </a:xfrm>
          <a:prstGeom prst="rect">
            <a:avLst/>
          </a:prstGeom>
          <a:noFill/>
          <a:ln>
            <a:noFill/>
          </a:ln>
        </p:spPr>
        <p:txBody>
          <a:bodyPr spcFirstLastPara="1" wrap="square" lIns="68575" tIns="0" rIns="68575" bIns="0" anchor="b" anchorCtr="0">
            <a:noAutofit/>
          </a:bodyPr>
          <a:lstStyle>
            <a:lvl1pPr marR="0" lvl="0" algn="l" rtl="0">
              <a:lnSpc>
                <a:spcPct val="85000"/>
              </a:lnSpc>
              <a:spcBef>
                <a:spcPts val="0"/>
              </a:spcBef>
              <a:spcAft>
                <a:spcPts val="0"/>
              </a:spcAft>
              <a:buClr>
                <a:srgbClr val="FFFFFF"/>
              </a:buClr>
              <a:buSzPts val="2700"/>
              <a:buFont typeface="Calibri"/>
              <a:buNone/>
              <a:defRPr sz="2700" b="0" i="0" u="none" strike="noStrike" cap="none">
                <a:solidFill>
                  <a:srgbClr val="FFFFFF"/>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 name="Google Shape;76;p20"/>
          <p:cNvSpPr>
            <a:spLocks noGrp="1"/>
          </p:cNvSpPr>
          <p:nvPr>
            <p:ph type="pic" idx="2"/>
          </p:nvPr>
        </p:nvSpPr>
        <p:spPr>
          <a:xfrm>
            <a:off x="11" y="0"/>
            <a:ext cx="9144000" cy="3686400"/>
          </a:xfrm>
          <a:prstGeom prst="rect">
            <a:avLst/>
          </a:prstGeom>
          <a:solidFill>
            <a:srgbClr val="BECAD4"/>
          </a:solidFill>
          <a:ln>
            <a:noFill/>
          </a:ln>
        </p:spPr>
        <p:txBody>
          <a:bodyPr spcFirstLastPara="1" wrap="square" lIns="342900" tIns="342900" rIns="0" bIns="34275" anchor="t" anchorCtr="0">
            <a:noAutofit/>
          </a:bodyPr>
          <a:lstStyle>
            <a:lvl1pPr marR="0" lvl="0" algn="l" rtl="0">
              <a:lnSpc>
                <a:spcPct val="90000"/>
              </a:lnSpc>
              <a:spcBef>
                <a:spcPts val="900"/>
              </a:spcBef>
              <a:spcAft>
                <a:spcPts val="0"/>
              </a:spcAft>
              <a:buClr>
                <a:schemeClr val="accent1"/>
              </a:buClr>
              <a:buSzPts val="2400"/>
              <a:buFont typeface="Calibri"/>
              <a:buNone/>
              <a:defRPr sz="2400" b="0" i="0" u="none" strike="noStrike" cap="none">
                <a:solidFill>
                  <a:srgbClr val="3F3F3F"/>
                </a:solidFill>
                <a:latin typeface="Calibri"/>
                <a:ea typeface="Calibri"/>
                <a:cs typeface="Calibri"/>
                <a:sym typeface="Calibri"/>
              </a:defRPr>
            </a:lvl1pPr>
            <a:lvl2pPr marR="0" lvl="1" algn="l" rtl="0">
              <a:lnSpc>
                <a:spcPct val="90000"/>
              </a:lnSpc>
              <a:spcBef>
                <a:spcPts val="200"/>
              </a:spcBef>
              <a:spcAft>
                <a:spcPts val="0"/>
              </a:spcAft>
              <a:buClr>
                <a:schemeClr val="accent1"/>
              </a:buClr>
              <a:buSzPts val="2100"/>
              <a:buFont typeface="Calibri"/>
              <a:buNone/>
              <a:defRPr sz="2100" b="0" i="0" u="none" strike="noStrike" cap="none">
                <a:solidFill>
                  <a:srgbClr val="3F3F3F"/>
                </a:solidFill>
                <a:latin typeface="Calibri"/>
                <a:ea typeface="Calibri"/>
                <a:cs typeface="Calibri"/>
                <a:sym typeface="Calibri"/>
              </a:defRPr>
            </a:lvl2pPr>
            <a:lvl3pPr marR="0" lvl="2" algn="l" rtl="0">
              <a:lnSpc>
                <a:spcPct val="90000"/>
              </a:lnSpc>
              <a:spcBef>
                <a:spcPts val="300"/>
              </a:spcBef>
              <a:spcAft>
                <a:spcPts val="0"/>
              </a:spcAft>
              <a:buClr>
                <a:schemeClr val="accent1"/>
              </a:buClr>
              <a:buSzPts val="1800"/>
              <a:buFont typeface="Calibri"/>
              <a:buNone/>
              <a:defRPr sz="1800" b="0" i="0" u="none" strike="noStrike" cap="none">
                <a:solidFill>
                  <a:srgbClr val="3F3F3F"/>
                </a:solidFill>
                <a:latin typeface="Calibri"/>
                <a:ea typeface="Calibri"/>
                <a:cs typeface="Calibri"/>
                <a:sym typeface="Calibri"/>
              </a:defRPr>
            </a:lvl3pPr>
            <a:lvl4pPr marR="0" lvl="3"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4pPr>
            <a:lvl5pPr marR="0" lvl="4"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5pPr>
            <a:lvl6pPr marR="0" lvl="5"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6pPr>
            <a:lvl7pPr marR="0" lvl="6"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7pPr>
            <a:lvl8pPr marR="0" lvl="7"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8pPr>
            <a:lvl9pPr marR="0" lvl="8" algn="l" rtl="0">
              <a:lnSpc>
                <a:spcPct val="90000"/>
              </a:lnSpc>
              <a:spcBef>
                <a:spcPts val="300"/>
              </a:spcBef>
              <a:spcAft>
                <a:spcPts val="300"/>
              </a:spcAft>
              <a:buClr>
                <a:schemeClr val="accent1"/>
              </a:buClr>
              <a:buSzPts val="1500"/>
              <a:buFont typeface="Calibri"/>
              <a:buNone/>
              <a:defRPr sz="1500" b="0" i="0" u="none" strike="noStrike" cap="none">
                <a:solidFill>
                  <a:srgbClr val="3F3F3F"/>
                </a:solidFill>
                <a:latin typeface="Calibri"/>
                <a:ea typeface="Calibri"/>
                <a:cs typeface="Calibri"/>
                <a:sym typeface="Calibri"/>
              </a:defRPr>
            </a:lvl9pPr>
          </a:lstStyle>
          <a:p>
            <a:endParaRPr/>
          </a:p>
        </p:txBody>
      </p:sp>
      <p:sp>
        <p:nvSpPr>
          <p:cNvPr id="77" name="Google Shape;77;p20"/>
          <p:cNvSpPr txBox="1">
            <a:spLocks noGrp="1"/>
          </p:cNvSpPr>
          <p:nvPr>
            <p:ph type="body" idx="1"/>
          </p:nvPr>
        </p:nvSpPr>
        <p:spPr>
          <a:xfrm>
            <a:off x="822960" y="4430268"/>
            <a:ext cx="7584900" cy="445800"/>
          </a:xfrm>
          <a:prstGeom prst="rect">
            <a:avLst/>
          </a:prstGeom>
          <a:noFill/>
          <a:ln>
            <a:noFill/>
          </a:ln>
        </p:spPr>
        <p:txBody>
          <a:bodyPr spcFirstLastPara="1" wrap="square" lIns="68575" tIns="0" rIns="68575" bIns="0" anchor="t" anchorCtr="0">
            <a:noAutofit/>
          </a:bodyPr>
          <a:lstStyle>
            <a:lvl1pPr marL="457200" lvl="0" indent="-228600" algn="l">
              <a:lnSpc>
                <a:spcPct val="90000"/>
              </a:lnSpc>
              <a:spcBef>
                <a:spcPts val="0"/>
              </a:spcBef>
              <a:spcAft>
                <a:spcPts val="0"/>
              </a:spcAft>
              <a:buSzPts val="1100"/>
              <a:buNone/>
              <a:defRPr sz="1100">
                <a:solidFill>
                  <a:srgbClr val="FFFFFF"/>
                </a:solidFill>
              </a:defRPr>
            </a:lvl1pPr>
            <a:lvl2pPr marL="914400" lvl="1" indent="-228600" algn="l">
              <a:lnSpc>
                <a:spcPct val="90000"/>
              </a:lnSpc>
              <a:spcBef>
                <a:spcPts val="500"/>
              </a:spcBef>
              <a:spcAft>
                <a:spcPts val="0"/>
              </a:spcAft>
              <a:buSzPts val="900"/>
              <a:buNone/>
              <a:defRPr sz="900"/>
            </a:lvl2pPr>
            <a:lvl3pPr marL="1371600" lvl="2" indent="-228600" algn="l">
              <a:lnSpc>
                <a:spcPct val="90000"/>
              </a:lnSpc>
              <a:spcBef>
                <a:spcPts val="300"/>
              </a:spcBef>
              <a:spcAft>
                <a:spcPts val="0"/>
              </a:spcAft>
              <a:buSzPts val="800"/>
              <a:buNone/>
              <a:defRPr sz="800"/>
            </a:lvl3pPr>
            <a:lvl4pPr marL="1828800" lvl="3" indent="-228600" algn="l">
              <a:lnSpc>
                <a:spcPct val="90000"/>
              </a:lnSpc>
              <a:spcBef>
                <a:spcPts val="300"/>
              </a:spcBef>
              <a:spcAft>
                <a:spcPts val="0"/>
              </a:spcAft>
              <a:buSzPts val="700"/>
              <a:buNone/>
              <a:defRPr sz="700"/>
            </a:lvl4pPr>
            <a:lvl5pPr marL="2286000" lvl="4" indent="-228600" algn="l">
              <a:lnSpc>
                <a:spcPct val="90000"/>
              </a:lnSpc>
              <a:spcBef>
                <a:spcPts val="300"/>
              </a:spcBef>
              <a:spcAft>
                <a:spcPts val="0"/>
              </a:spcAft>
              <a:buSzPts val="700"/>
              <a:buNone/>
              <a:defRPr sz="700"/>
            </a:lvl5pPr>
            <a:lvl6pPr marL="2743200" lvl="5" indent="-228600" algn="l">
              <a:lnSpc>
                <a:spcPct val="90000"/>
              </a:lnSpc>
              <a:spcBef>
                <a:spcPts val="300"/>
              </a:spcBef>
              <a:spcAft>
                <a:spcPts val="0"/>
              </a:spcAft>
              <a:buSzPts val="700"/>
              <a:buNone/>
              <a:defRPr sz="700"/>
            </a:lvl6pPr>
            <a:lvl7pPr marL="3200400" lvl="6" indent="-228600" algn="l">
              <a:lnSpc>
                <a:spcPct val="90000"/>
              </a:lnSpc>
              <a:spcBef>
                <a:spcPts val="300"/>
              </a:spcBef>
              <a:spcAft>
                <a:spcPts val="0"/>
              </a:spcAft>
              <a:buSzPts val="700"/>
              <a:buNone/>
              <a:defRPr sz="700"/>
            </a:lvl7pPr>
            <a:lvl8pPr marL="3657600" lvl="7" indent="-228600" algn="l">
              <a:lnSpc>
                <a:spcPct val="90000"/>
              </a:lnSpc>
              <a:spcBef>
                <a:spcPts val="300"/>
              </a:spcBef>
              <a:spcAft>
                <a:spcPts val="0"/>
              </a:spcAft>
              <a:buSzPts val="700"/>
              <a:buNone/>
              <a:defRPr sz="700"/>
            </a:lvl8pPr>
            <a:lvl9pPr marL="4114800" lvl="8" indent="-228600" algn="l">
              <a:lnSpc>
                <a:spcPct val="90000"/>
              </a:lnSpc>
              <a:spcBef>
                <a:spcPts val="300"/>
              </a:spcBef>
              <a:spcAft>
                <a:spcPts val="300"/>
              </a:spcAft>
              <a:buSzPts val="700"/>
              <a:buNone/>
              <a:defRPr sz="700"/>
            </a:lvl9pPr>
          </a:lstStyle>
          <a:p>
            <a:endParaRPr/>
          </a:p>
        </p:txBody>
      </p:sp>
      <p:sp>
        <p:nvSpPr>
          <p:cNvPr id="78" name="Google Shape;78;p20"/>
          <p:cNvSpPr txBox="1"/>
          <p:nvPr/>
        </p:nvSpPr>
        <p:spPr>
          <a:xfrm>
            <a:off x="0" y="4866362"/>
            <a:ext cx="48851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fld id="{00000000-1234-1234-1234-123412341234}" type="slidenum">
              <a:rPr lang="en-US" sz="1100" b="0" i="0" u="none" strike="noStrike" cap="none">
                <a:solidFill>
                  <a:srgbClr val="000000"/>
                </a:solidFill>
                <a:latin typeface="Arial"/>
                <a:ea typeface="Arial"/>
                <a:cs typeface="Arial"/>
                <a:sym typeface="Arial"/>
              </a:rPr>
              <a:t>‹#›</a:t>
            </a:fld>
            <a:endParaRPr sz="1400" b="0" i="0" u="none" strike="noStrike" cap="none">
              <a:solidFill>
                <a:srgbClr val="000000"/>
              </a:solidFill>
              <a:latin typeface="Arial"/>
              <a:ea typeface="Arial"/>
              <a:cs typeface="Arial"/>
              <a:sym typeface="Arial"/>
            </a:endParaRPr>
          </a:p>
        </p:txBody>
      </p:sp>
      <p:sp>
        <p:nvSpPr>
          <p:cNvPr id="79" name="Google Shape;79;p20"/>
          <p:cNvSpPr/>
          <p:nvPr/>
        </p:nvSpPr>
        <p:spPr>
          <a:xfrm>
            <a:off x="7871011" y="4922294"/>
            <a:ext cx="1281267" cy="227470"/>
          </a:xfrm>
          <a:custGeom>
            <a:avLst/>
            <a:gdLst/>
            <a:ahLst/>
            <a:cxnLst/>
            <a:rect l="l" t="t" r="r" b="b"/>
            <a:pathLst>
              <a:path w="1411193" h="268372" extrusionOk="0">
                <a:moveTo>
                  <a:pt x="0" y="262109"/>
                </a:moveTo>
                <a:lnTo>
                  <a:pt x="102818" y="5976"/>
                </a:lnTo>
                <a:lnTo>
                  <a:pt x="1401564" y="0"/>
                </a:lnTo>
                <a:lnTo>
                  <a:pt x="1411193" y="268372"/>
                </a:lnTo>
                <a:lnTo>
                  <a:pt x="0" y="26210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0"/>
          <p:cNvSpPr txBox="1"/>
          <p:nvPr/>
        </p:nvSpPr>
        <p:spPr>
          <a:xfrm>
            <a:off x="7972612" y="4943292"/>
            <a:ext cx="1171368" cy="18468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US" sz="1050" b="1" i="0" u="none" strike="noStrike" cap="none">
                <a:solidFill>
                  <a:srgbClr val="FFFFFF"/>
                </a:solidFill>
                <a:latin typeface="Calibri"/>
                <a:ea typeface="Calibri"/>
                <a:cs typeface="Calibri"/>
                <a:sym typeface="Calibri"/>
              </a:rPr>
              <a:t>Dept of CSE, MIST</a:t>
            </a:r>
            <a:endParaRPr sz="1050" b="1" i="0" u="none" strike="noStrike" cap="none">
              <a:solidFill>
                <a:srgbClr val="FFFFFF"/>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alpha val="84705"/>
          </a:srgbClr>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body" idx="1"/>
          </p:nvPr>
        </p:nvSpPr>
        <p:spPr>
          <a:xfrm>
            <a:off x="822960" y="1384300"/>
            <a:ext cx="7543800" cy="3017400"/>
          </a:xfrm>
          <a:prstGeom prst="rect">
            <a:avLst/>
          </a:prstGeom>
          <a:noFill/>
          <a:ln>
            <a:noFill/>
          </a:ln>
        </p:spPr>
        <p:txBody>
          <a:bodyPr spcFirstLastPara="1" wrap="square" lIns="0" tIns="34275" rIns="0" bIns="34275" anchor="t" anchorCtr="0">
            <a:noAutofit/>
          </a:bodyPr>
          <a:lstStyle>
            <a:lvl1pPr marL="457200" marR="0" lvl="0" indent="-323850" algn="l" rtl="0">
              <a:lnSpc>
                <a:spcPct val="90000"/>
              </a:lnSpc>
              <a:spcBef>
                <a:spcPts val="900"/>
              </a:spcBef>
              <a:spcAft>
                <a:spcPts val="0"/>
              </a:spcAft>
              <a:buClr>
                <a:schemeClr val="accent1"/>
              </a:buClr>
              <a:buSzPts val="1500"/>
              <a:buFont typeface="Calibri"/>
              <a:buChar char=" "/>
              <a:defRPr sz="1500" b="0" i="0" u="none" strike="noStrike" cap="none">
                <a:solidFill>
                  <a:srgbClr val="3F3F3F"/>
                </a:solidFill>
                <a:latin typeface="Calibri"/>
                <a:ea typeface="Calibri"/>
                <a:cs typeface="Calibri"/>
                <a:sym typeface="Calibri"/>
              </a:defRPr>
            </a:lvl1pPr>
            <a:lvl2pPr marL="914400" marR="0" lvl="1" indent="-317500" algn="l" rtl="0">
              <a:lnSpc>
                <a:spcPct val="90000"/>
              </a:lnSpc>
              <a:spcBef>
                <a:spcPts val="2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2pPr>
            <a:lvl3pPr marL="1371600" marR="0" lvl="2"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3pPr>
            <a:lvl4pPr marL="1828800" marR="0" lvl="3"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4pPr>
            <a:lvl5pPr marL="2286000" marR="0" lvl="4"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static.usenix.org/event/sec07/tech/full_papers/moscibroda/moscibroda.pd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
          <p:cNvSpPr txBox="1">
            <a:spLocks noGrp="1"/>
          </p:cNvSpPr>
          <p:nvPr>
            <p:ph type="ctrTitle"/>
          </p:nvPr>
        </p:nvSpPr>
        <p:spPr>
          <a:xfrm>
            <a:off x="1679959" y="1535712"/>
            <a:ext cx="5653454" cy="1318846"/>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SzPts val="3200"/>
              <a:buNone/>
            </a:pPr>
            <a:r>
              <a:rPr lang="en-US" sz="3200" b="1" dirty="0">
                <a:latin typeface="Calibri"/>
                <a:ea typeface="Calibri"/>
                <a:cs typeface="Calibri"/>
                <a:sym typeface="Calibri"/>
              </a:rPr>
              <a:t>COMPUTER ARCHITECTURE    CSE - 323</a:t>
            </a:r>
            <a:endParaRPr lang="en-US" dirty="0"/>
          </a:p>
        </p:txBody>
      </p:sp>
      <p:sp>
        <p:nvSpPr>
          <p:cNvPr id="99" name="Google Shape;99;p1"/>
          <p:cNvSpPr txBox="1"/>
          <p:nvPr/>
        </p:nvSpPr>
        <p:spPr>
          <a:xfrm>
            <a:off x="3321314" y="3642360"/>
            <a:ext cx="2575560"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dirty="0" err="1">
                <a:solidFill>
                  <a:srgbClr val="000000"/>
                </a:solidFill>
                <a:latin typeface="Calibri"/>
                <a:ea typeface="Calibri"/>
                <a:cs typeface="Calibri"/>
                <a:sym typeface="Calibri"/>
              </a:rPr>
              <a:t>Dept</a:t>
            </a:r>
            <a:r>
              <a:rPr lang="en-US" sz="1800" b="0" i="0" u="none" strike="noStrike" cap="none" dirty="0">
                <a:solidFill>
                  <a:srgbClr val="000000"/>
                </a:solidFill>
                <a:latin typeface="Calibri"/>
                <a:ea typeface="Calibri"/>
                <a:cs typeface="Calibri"/>
                <a:sym typeface="Calibri"/>
              </a:rPr>
              <a:t> of CSE, MIST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40239" y="1783481"/>
            <a:ext cx="4398461" cy="2245594"/>
          </a:xfrm>
        </p:spPr>
        <p:txBody>
          <a:bodyPr/>
          <a:lstStyle/>
          <a:p>
            <a:r>
              <a:rPr lang="en-US" dirty="0"/>
              <a:t>‘Purpose of computing is insight’ (Richard Hamming)</a:t>
            </a:r>
          </a:p>
          <a:p>
            <a:r>
              <a:rPr lang="en-US" dirty="0"/>
              <a:t>We gain and generate insight by solving problems</a:t>
            </a:r>
          </a:p>
          <a:p>
            <a:r>
              <a:rPr lang="en-US" dirty="0"/>
              <a:t>How do we ensure problems are solved by electrons?</a:t>
            </a:r>
          </a:p>
          <a:p>
            <a:pPr marL="114300" indent="0">
              <a:buNone/>
            </a:pPr>
            <a:endParaRPr lang="en-US" dirty="0"/>
          </a:p>
        </p:txBody>
      </p:sp>
      <p:sp>
        <p:nvSpPr>
          <p:cNvPr id="3" name="Title 2"/>
          <p:cNvSpPr>
            <a:spLocks noGrp="1"/>
          </p:cNvSpPr>
          <p:nvPr>
            <p:ph type="title"/>
          </p:nvPr>
        </p:nvSpPr>
        <p:spPr/>
        <p:txBody>
          <a:bodyPr/>
          <a:lstStyle/>
          <a:p>
            <a:r>
              <a:rPr lang="en-US" dirty="0"/>
              <a:t>Ways of Transformation</a:t>
            </a:r>
          </a:p>
        </p:txBody>
      </p:sp>
      <p:graphicFrame>
        <p:nvGraphicFramePr>
          <p:cNvPr id="4" name="Table 3"/>
          <p:cNvGraphicFramePr>
            <a:graphicFrameLocks noGrp="1"/>
          </p:cNvGraphicFramePr>
          <p:nvPr>
            <p:extLst>
              <p:ext uri="{D42A27DB-BD31-4B8C-83A1-F6EECF244321}">
                <p14:modId xmlns:p14="http://schemas.microsoft.com/office/powerpoint/2010/main" val="144907450"/>
              </p:ext>
            </p:extLst>
          </p:nvPr>
        </p:nvGraphicFramePr>
        <p:xfrm>
          <a:off x="5448300" y="923926"/>
          <a:ext cx="2695575" cy="3774280"/>
        </p:xfrm>
        <a:graphic>
          <a:graphicData uri="http://schemas.openxmlformats.org/drawingml/2006/table">
            <a:tbl>
              <a:tblPr firstRow="1" bandRow="1">
                <a:tableStyleId>{7662EBAF-A702-4085-8134-9393100F86D3}</a:tableStyleId>
              </a:tblPr>
              <a:tblGrid>
                <a:gridCol w="2695575">
                  <a:extLst>
                    <a:ext uri="{9D8B030D-6E8A-4147-A177-3AD203B41FA5}">
                      <a16:colId xmlns:a16="http://schemas.microsoft.com/office/drawing/2014/main" val="20000"/>
                    </a:ext>
                  </a:extLst>
                </a:gridCol>
              </a:tblGrid>
              <a:tr h="377428">
                <a:tc>
                  <a:txBody>
                    <a:bodyPr/>
                    <a:lstStyle/>
                    <a:p>
                      <a:pPr algn="ctr"/>
                      <a:r>
                        <a:rPr lang="en-US" dirty="0">
                          <a:latin typeface="Calibri" pitchFamily="34" charset="0"/>
                          <a:cs typeface="Calibri" pitchFamily="34" charset="0"/>
                        </a:rPr>
                        <a:t>Problems</a:t>
                      </a:r>
                    </a:p>
                  </a:txBody>
                  <a:tcPr>
                    <a:solidFill>
                      <a:schemeClr val="accent1"/>
                    </a:solidFill>
                  </a:tcPr>
                </a:tc>
                <a:extLst>
                  <a:ext uri="{0D108BD9-81ED-4DB2-BD59-A6C34878D82A}">
                    <a16:rowId xmlns:a16="http://schemas.microsoft.com/office/drawing/2014/main" val="10000"/>
                  </a:ext>
                </a:extLst>
              </a:tr>
              <a:tr h="377428">
                <a:tc>
                  <a:txBody>
                    <a:bodyPr/>
                    <a:lstStyle/>
                    <a:p>
                      <a:pPr algn="ctr"/>
                      <a:r>
                        <a:rPr lang="en-US" dirty="0">
                          <a:latin typeface="Calibri" pitchFamily="34" charset="0"/>
                          <a:cs typeface="Calibri" pitchFamily="34" charset="0"/>
                        </a:rPr>
                        <a:t>Algorithms</a:t>
                      </a:r>
                    </a:p>
                  </a:txBody>
                  <a:tcPr>
                    <a:solidFill>
                      <a:schemeClr val="accent1"/>
                    </a:solidFill>
                  </a:tcPr>
                </a:tc>
                <a:extLst>
                  <a:ext uri="{0D108BD9-81ED-4DB2-BD59-A6C34878D82A}">
                    <a16:rowId xmlns:a16="http://schemas.microsoft.com/office/drawing/2014/main" val="10001"/>
                  </a:ext>
                </a:extLst>
              </a:tr>
              <a:tr h="377428">
                <a:tc>
                  <a:txBody>
                    <a:bodyPr/>
                    <a:lstStyle/>
                    <a:p>
                      <a:pPr algn="ctr"/>
                      <a:r>
                        <a:rPr lang="en-US" dirty="0">
                          <a:latin typeface="Calibri" pitchFamily="34" charset="0"/>
                          <a:cs typeface="Calibri" pitchFamily="34" charset="0"/>
                        </a:rPr>
                        <a:t>Program/Language</a:t>
                      </a:r>
                    </a:p>
                  </a:txBody>
                  <a:tcPr>
                    <a:solidFill>
                      <a:schemeClr val="accent1"/>
                    </a:solidFill>
                  </a:tcPr>
                </a:tc>
                <a:extLst>
                  <a:ext uri="{0D108BD9-81ED-4DB2-BD59-A6C34878D82A}">
                    <a16:rowId xmlns:a16="http://schemas.microsoft.com/office/drawing/2014/main" val="10002"/>
                  </a:ext>
                </a:extLst>
              </a:tr>
              <a:tr h="377428">
                <a:tc>
                  <a:txBody>
                    <a:bodyPr/>
                    <a:lstStyle/>
                    <a:p>
                      <a:pPr algn="ctr"/>
                      <a:r>
                        <a:rPr lang="en-US" dirty="0">
                          <a:latin typeface="Calibri" pitchFamily="34" charset="0"/>
                          <a:cs typeface="Calibri" pitchFamily="34" charset="0"/>
                        </a:rPr>
                        <a:t>Runtime</a:t>
                      </a:r>
                      <a:r>
                        <a:rPr lang="en-US" baseline="0" dirty="0">
                          <a:latin typeface="Calibri" pitchFamily="34" charset="0"/>
                          <a:cs typeface="Calibri" pitchFamily="34" charset="0"/>
                        </a:rPr>
                        <a:t> Systems (OS)</a:t>
                      </a:r>
                      <a:endParaRPr lang="en-US" dirty="0">
                        <a:latin typeface="Calibri" pitchFamily="34" charset="0"/>
                        <a:cs typeface="Calibri" pitchFamily="34" charset="0"/>
                      </a:endParaRPr>
                    </a:p>
                  </a:txBody>
                  <a:tcPr>
                    <a:solidFill>
                      <a:schemeClr val="accent1"/>
                    </a:solidFill>
                  </a:tcPr>
                </a:tc>
                <a:extLst>
                  <a:ext uri="{0D108BD9-81ED-4DB2-BD59-A6C34878D82A}">
                    <a16:rowId xmlns:a16="http://schemas.microsoft.com/office/drawing/2014/main" val="10003"/>
                  </a:ext>
                </a:extLst>
              </a:tr>
              <a:tr h="377428">
                <a:tc>
                  <a:txBody>
                    <a:bodyPr/>
                    <a:lstStyle/>
                    <a:p>
                      <a:pPr algn="ctr"/>
                      <a:r>
                        <a:rPr lang="en-US" dirty="0">
                          <a:latin typeface="Calibri" pitchFamily="34" charset="0"/>
                          <a:cs typeface="Calibri" pitchFamily="34" charset="0"/>
                        </a:rPr>
                        <a:t>C</a:t>
                      </a:r>
                    </a:p>
                  </a:txBody>
                  <a:tcPr>
                    <a:solidFill>
                      <a:schemeClr val="accent1"/>
                    </a:solidFill>
                  </a:tcPr>
                </a:tc>
                <a:extLst>
                  <a:ext uri="{0D108BD9-81ED-4DB2-BD59-A6C34878D82A}">
                    <a16:rowId xmlns:a16="http://schemas.microsoft.com/office/drawing/2014/main" val="10004"/>
                  </a:ext>
                </a:extLst>
              </a:tr>
              <a:tr h="377428">
                <a:tc>
                  <a:txBody>
                    <a:bodyPr/>
                    <a:lstStyle/>
                    <a:p>
                      <a:pPr algn="ctr"/>
                      <a:r>
                        <a:rPr lang="en-US" dirty="0">
                          <a:latin typeface="Calibri" pitchFamily="34" charset="0"/>
                          <a:cs typeface="Calibri" pitchFamily="34" charset="0"/>
                        </a:rPr>
                        <a:t>ISA (Architecture) </a:t>
                      </a:r>
                    </a:p>
                  </a:txBody>
                  <a:tcPr>
                    <a:solidFill>
                      <a:srgbClr val="FFFF00">
                        <a:alpha val="39000"/>
                      </a:srgbClr>
                    </a:solidFill>
                  </a:tcPr>
                </a:tc>
                <a:extLst>
                  <a:ext uri="{0D108BD9-81ED-4DB2-BD59-A6C34878D82A}">
                    <a16:rowId xmlns:a16="http://schemas.microsoft.com/office/drawing/2014/main" val="10005"/>
                  </a:ext>
                </a:extLst>
              </a:tr>
              <a:tr h="377428">
                <a:tc>
                  <a:txBody>
                    <a:bodyPr/>
                    <a:lstStyle/>
                    <a:p>
                      <a:pPr algn="ctr"/>
                      <a:r>
                        <a:rPr lang="en-US" dirty="0">
                          <a:latin typeface="Calibri" pitchFamily="34" charset="0"/>
                          <a:cs typeface="Calibri" pitchFamily="34" charset="0"/>
                        </a:rPr>
                        <a:t>Microarchitecture</a:t>
                      </a:r>
                    </a:p>
                  </a:txBody>
                  <a:tcPr>
                    <a:solidFill>
                      <a:srgbClr val="00B050">
                        <a:alpha val="48000"/>
                      </a:srgbClr>
                    </a:solidFill>
                  </a:tcPr>
                </a:tc>
                <a:extLst>
                  <a:ext uri="{0D108BD9-81ED-4DB2-BD59-A6C34878D82A}">
                    <a16:rowId xmlns:a16="http://schemas.microsoft.com/office/drawing/2014/main" val="10006"/>
                  </a:ext>
                </a:extLst>
              </a:tr>
              <a:tr h="377428">
                <a:tc>
                  <a:txBody>
                    <a:bodyPr/>
                    <a:lstStyle/>
                    <a:p>
                      <a:pPr algn="ctr"/>
                      <a:r>
                        <a:rPr lang="en-US" dirty="0">
                          <a:latin typeface="Calibri" pitchFamily="34" charset="0"/>
                          <a:cs typeface="Calibri" pitchFamily="34" charset="0"/>
                        </a:rPr>
                        <a:t>Logic</a:t>
                      </a:r>
                    </a:p>
                  </a:txBody>
                  <a:tcPr>
                    <a:solidFill>
                      <a:srgbClr val="00B050">
                        <a:alpha val="48000"/>
                      </a:srgbClr>
                    </a:solidFill>
                  </a:tcPr>
                </a:tc>
                <a:extLst>
                  <a:ext uri="{0D108BD9-81ED-4DB2-BD59-A6C34878D82A}">
                    <a16:rowId xmlns:a16="http://schemas.microsoft.com/office/drawing/2014/main" val="10007"/>
                  </a:ext>
                </a:extLst>
              </a:tr>
              <a:tr h="377428">
                <a:tc>
                  <a:txBody>
                    <a:bodyPr/>
                    <a:lstStyle/>
                    <a:p>
                      <a:pPr algn="ctr"/>
                      <a:r>
                        <a:rPr lang="en-US" dirty="0">
                          <a:latin typeface="Calibri" pitchFamily="34" charset="0"/>
                          <a:cs typeface="Calibri" pitchFamily="34" charset="0"/>
                        </a:rPr>
                        <a:t>Circuit</a:t>
                      </a:r>
                    </a:p>
                  </a:txBody>
                  <a:tcPr>
                    <a:solidFill>
                      <a:srgbClr val="00B050">
                        <a:alpha val="48000"/>
                      </a:srgbClr>
                    </a:solidFill>
                  </a:tcPr>
                </a:tc>
                <a:extLst>
                  <a:ext uri="{0D108BD9-81ED-4DB2-BD59-A6C34878D82A}">
                    <a16:rowId xmlns:a16="http://schemas.microsoft.com/office/drawing/2014/main" val="10008"/>
                  </a:ext>
                </a:extLst>
              </a:tr>
              <a:tr h="377428">
                <a:tc>
                  <a:txBody>
                    <a:bodyPr/>
                    <a:lstStyle/>
                    <a:p>
                      <a:pPr algn="ctr"/>
                      <a:r>
                        <a:rPr lang="en-US" dirty="0">
                          <a:latin typeface="Calibri" pitchFamily="34" charset="0"/>
                          <a:cs typeface="Calibri" pitchFamily="34" charset="0"/>
                        </a:rPr>
                        <a:t>Electron</a:t>
                      </a:r>
                    </a:p>
                  </a:txBody>
                  <a:tcPr>
                    <a:solidFill>
                      <a:srgbClr val="00B050">
                        <a:alpha val="48000"/>
                      </a:srgbClr>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686123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Instruction Set Architecture (ISA)</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233" t="10177" r="2843" b="15623"/>
          <a:stretch/>
        </p:blipFill>
        <p:spPr bwMode="auto">
          <a:xfrm>
            <a:off x="143062" y="941621"/>
            <a:ext cx="8632638" cy="36208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86774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sz="2400" dirty="0">
                <a:solidFill>
                  <a:srgbClr val="0070C0"/>
                </a:solidFill>
              </a:rPr>
              <a:t>Levels of transformation creates abstractions</a:t>
            </a:r>
          </a:p>
          <a:p>
            <a:pPr lvl="1"/>
            <a:r>
              <a:rPr lang="en-US" sz="2000" dirty="0">
                <a:solidFill>
                  <a:srgbClr val="FF0000"/>
                </a:solidFill>
              </a:rPr>
              <a:t>Abstraction: </a:t>
            </a:r>
            <a:r>
              <a:rPr lang="en-US" sz="2000" dirty="0"/>
              <a:t>A higher level only needs to know about the interface to the lower level, not how the lower level has been implemented</a:t>
            </a:r>
          </a:p>
          <a:p>
            <a:pPr lvl="1"/>
            <a:r>
              <a:rPr lang="en-US" sz="2000" dirty="0"/>
              <a:t>E.g., High level programmer does not really need to know what the ISA is and how a computer executes instructions  </a:t>
            </a:r>
          </a:p>
          <a:p>
            <a:pPr>
              <a:buFont typeface="Courier New" pitchFamily="49" charset="0"/>
              <a:buChar char="o"/>
            </a:pPr>
            <a:r>
              <a:rPr lang="en-US" sz="2400" dirty="0">
                <a:solidFill>
                  <a:srgbClr val="0070C0"/>
                </a:solidFill>
              </a:rPr>
              <a:t>Abstraction improves productivity </a:t>
            </a:r>
          </a:p>
          <a:p>
            <a:pPr lvl="1">
              <a:buFont typeface="Courier New" pitchFamily="49" charset="0"/>
              <a:buChar char="o"/>
            </a:pPr>
            <a:r>
              <a:rPr lang="en-US" sz="2000" dirty="0">
                <a:solidFill>
                  <a:schemeClr val="tx1"/>
                </a:solidFill>
              </a:rPr>
              <a:t>No need to worry about decisions made in underlying  levels</a:t>
            </a:r>
          </a:p>
          <a:p>
            <a:pPr lvl="1">
              <a:buFont typeface="Courier New" pitchFamily="49" charset="0"/>
              <a:buChar char="o"/>
            </a:pPr>
            <a:r>
              <a:rPr lang="en-US" sz="2000" dirty="0">
                <a:solidFill>
                  <a:schemeClr val="tx1"/>
                </a:solidFill>
              </a:rPr>
              <a:t>E.g., Programming in Java vs. C vs. Python vs. Assembly vs. binary by specifying control signals of each translator every cycle</a:t>
            </a:r>
          </a:p>
        </p:txBody>
      </p:sp>
      <p:sp>
        <p:nvSpPr>
          <p:cNvPr id="3" name="Title 2"/>
          <p:cNvSpPr>
            <a:spLocks noGrp="1"/>
          </p:cNvSpPr>
          <p:nvPr>
            <p:ph type="title"/>
          </p:nvPr>
        </p:nvSpPr>
        <p:spPr/>
        <p:txBody>
          <a:bodyPr/>
          <a:lstStyle/>
          <a:p>
            <a:r>
              <a:rPr lang="en-US" dirty="0"/>
              <a:t>The Power of Abstractions</a:t>
            </a:r>
          </a:p>
        </p:txBody>
      </p:sp>
    </p:spTree>
    <p:extLst>
      <p:ext uri="{BB962C8B-B14F-4D97-AF65-F5344CB8AC3E}">
        <p14:creationId xmlns:p14="http://schemas.microsoft.com/office/powerpoint/2010/main" val="666811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Single Processor to Multiprocessor </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11179"/>
          <a:stretch/>
        </p:blipFill>
        <p:spPr bwMode="auto">
          <a:xfrm>
            <a:off x="1334125" y="878925"/>
            <a:ext cx="6300450" cy="4108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40584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a:buFont typeface="Courier New" pitchFamily="49" charset="0"/>
              <a:buChar char="o"/>
            </a:pPr>
            <a:r>
              <a:rPr lang="en-US" dirty="0"/>
              <a:t>All major high-performance processor manufacturers have integrated at least two cores (processors) on the same chip</a:t>
            </a:r>
          </a:p>
          <a:p>
            <a:pPr>
              <a:buFont typeface="Courier New" pitchFamily="49" charset="0"/>
              <a:buChar char="o"/>
            </a:pPr>
            <a:r>
              <a:rPr lang="en-US" dirty="0"/>
              <a:t>Most of the PC is having multicore processor</a:t>
            </a:r>
          </a:p>
          <a:p>
            <a:pPr>
              <a:buFont typeface="Courier New" pitchFamily="49" charset="0"/>
              <a:buChar char="o"/>
            </a:pPr>
            <a:r>
              <a:rPr lang="en-US" dirty="0"/>
              <a:t>As cores on the same chip share the DRAM memory system, multiple programs executing on different cores can interfere with each others’ memory access requests, thereby adversely affecting one another’s performance.</a:t>
            </a:r>
          </a:p>
          <a:p>
            <a:pPr>
              <a:buFont typeface="Courier New" pitchFamily="49" charset="0"/>
              <a:buChar char="o"/>
            </a:pPr>
            <a:r>
              <a:rPr lang="en-US" dirty="0"/>
              <a:t>An application can maliciously destroy the memory-related performance of another application running on the same chip. We call such an application a </a:t>
            </a:r>
            <a:r>
              <a:rPr lang="en-US" i="1" dirty="0"/>
              <a:t>memory performance hog (MPH)</a:t>
            </a:r>
            <a:endParaRPr lang="en-US" dirty="0"/>
          </a:p>
        </p:txBody>
      </p:sp>
      <p:sp>
        <p:nvSpPr>
          <p:cNvPr id="3" name="Title 2"/>
          <p:cNvSpPr>
            <a:spLocks noGrp="1"/>
          </p:cNvSpPr>
          <p:nvPr>
            <p:ph type="title"/>
          </p:nvPr>
        </p:nvSpPr>
        <p:spPr/>
        <p:txBody>
          <a:bodyPr/>
          <a:lstStyle/>
          <a:p>
            <a:br>
              <a:rPr lang="en-US" dirty="0">
                <a:hlinkClick r:id="rId2"/>
              </a:rPr>
            </a:br>
            <a:br>
              <a:rPr lang="en-US" dirty="0">
                <a:hlinkClick r:id="rId2"/>
              </a:rPr>
            </a:br>
            <a:br>
              <a:rPr lang="en-US" dirty="0">
                <a:hlinkClick r:id="rId2"/>
              </a:rPr>
            </a:br>
            <a:r>
              <a:rPr lang="en-US" dirty="0"/>
              <a:t>Memory Performance Hog</a:t>
            </a:r>
            <a:endParaRPr lang="en-US" b="0" dirty="0">
              <a:solidFill>
                <a:schemeClr val="tx1"/>
              </a:solidFill>
            </a:endParaRPr>
          </a:p>
        </p:txBody>
      </p:sp>
    </p:spTree>
    <p:extLst>
      <p:ext uri="{BB962C8B-B14F-4D97-AF65-F5344CB8AC3E}">
        <p14:creationId xmlns:p14="http://schemas.microsoft.com/office/powerpoint/2010/main" val="3056644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Performance Degradation</a:t>
            </a:r>
          </a:p>
        </p:txBody>
      </p:sp>
      <p:grpSp>
        <p:nvGrpSpPr>
          <p:cNvPr id="10" name="Group 9"/>
          <p:cNvGrpSpPr/>
          <p:nvPr/>
        </p:nvGrpSpPr>
        <p:grpSpPr>
          <a:xfrm>
            <a:off x="2238666" y="1029317"/>
            <a:ext cx="4543133" cy="3529983"/>
            <a:chOff x="2238667" y="1029317"/>
            <a:chExt cx="4170760" cy="3232353"/>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53340" t="28205" r="4674" b="26923"/>
            <a:stretch/>
          </p:blipFill>
          <p:spPr bwMode="auto">
            <a:xfrm>
              <a:off x="2238667" y="1755634"/>
              <a:ext cx="4170760" cy="2506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Down Arrow 3"/>
            <p:cNvSpPr/>
            <p:nvPr/>
          </p:nvSpPr>
          <p:spPr>
            <a:xfrm>
              <a:off x="3364290" y="1492346"/>
              <a:ext cx="319177" cy="2329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own Arrow 5"/>
            <p:cNvSpPr/>
            <p:nvPr/>
          </p:nvSpPr>
          <p:spPr>
            <a:xfrm>
              <a:off x="3844478" y="1480852"/>
              <a:ext cx="319177" cy="2329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own Arrow 6"/>
            <p:cNvSpPr/>
            <p:nvPr/>
          </p:nvSpPr>
          <p:spPr>
            <a:xfrm>
              <a:off x="4324666" y="1486610"/>
              <a:ext cx="319177" cy="2329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4847984" y="1475116"/>
              <a:ext cx="319177" cy="2329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368957" y="1029317"/>
              <a:ext cx="314510" cy="307777"/>
            </a:xfrm>
            <a:prstGeom prst="rect">
              <a:avLst/>
            </a:prstGeom>
            <a:noFill/>
          </p:spPr>
          <p:txBody>
            <a:bodyPr wrap="none" rtlCol="0">
              <a:spAutoFit/>
            </a:bodyPr>
            <a:lstStyle/>
            <a:p>
              <a:r>
                <a:rPr lang="en-US" dirty="0"/>
                <a:t>C</a:t>
              </a:r>
            </a:p>
          </p:txBody>
        </p:sp>
        <p:sp>
          <p:nvSpPr>
            <p:cNvPr id="11" name="TextBox 10"/>
            <p:cNvSpPr txBox="1"/>
            <p:nvPr/>
          </p:nvSpPr>
          <p:spPr>
            <a:xfrm>
              <a:off x="3797389" y="1035075"/>
              <a:ext cx="394660" cy="307777"/>
            </a:xfrm>
            <a:prstGeom prst="rect">
              <a:avLst/>
            </a:prstGeom>
            <a:noFill/>
          </p:spPr>
          <p:txBody>
            <a:bodyPr wrap="none" rtlCol="0">
              <a:spAutoFit/>
            </a:bodyPr>
            <a:lstStyle/>
            <a:p>
              <a:r>
                <a:rPr lang="en-US" dirty="0" err="1"/>
                <a:t>Py</a:t>
              </a:r>
              <a:endParaRPr lang="en-US" dirty="0"/>
            </a:p>
          </p:txBody>
        </p:sp>
        <p:sp>
          <p:nvSpPr>
            <p:cNvPr id="12" name="TextBox 11"/>
            <p:cNvSpPr txBox="1"/>
            <p:nvPr/>
          </p:nvSpPr>
          <p:spPr>
            <a:xfrm>
              <a:off x="4337959" y="1040833"/>
              <a:ext cx="314510" cy="307777"/>
            </a:xfrm>
            <a:prstGeom prst="rect">
              <a:avLst/>
            </a:prstGeom>
            <a:noFill/>
          </p:spPr>
          <p:txBody>
            <a:bodyPr wrap="none" rtlCol="0">
              <a:spAutoFit/>
            </a:bodyPr>
            <a:lstStyle/>
            <a:p>
              <a:r>
                <a:rPr lang="en-US" dirty="0"/>
                <a:t>R</a:t>
              </a:r>
            </a:p>
          </p:txBody>
        </p:sp>
        <p:sp>
          <p:nvSpPr>
            <p:cNvPr id="13" name="TextBox 12"/>
            <p:cNvSpPr txBox="1"/>
            <p:nvPr/>
          </p:nvSpPr>
          <p:spPr>
            <a:xfrm>
              <a:off x="4835399" y="1037965"/>
              <a:ext cx="304892" cy="307777"/>
            </a:xfrm>
            <a:prstGeom prst="rect">
              <a:avLst/>
            </a:prstGeom>
            <a:noFill/>
          </p:spPr>
          <p:txBody>
            <a:bodyPr wrap="none" rtlCol="0">
              <a:spAutoFit/>
            </a:bodyPr>
            <a:lstStyle/>
            <a:p>
              <a:r>
                <a:rPr lang="en-US" dirty="0"/>
                <a:t>A</a:t>
              </a:r>
            </a:p>
          </p:txBody>
        </p:sp>
      </p:grpSp>
    </p:spTree>
    <p:extLst>
      <p:ext uri="{BB962C8B-B14F-4D97-AF65-F5344CB8AC3E}">
        <p14:creationId xmlns:p14="http://schemas.microsoft.com/office/powerpoint/2010/main" val="1259260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06890" y="878606"/>
            <a:ext cx="3359336" cy="1424647"/>
          </a:xfrm>
        </p:spPr>
        <p:txBody>
          <a:bodyPr/>
          <a:lstStyle/>
          <a:p>
            <a:pPr marL="114300" indent="0">
              <a:buNone/>
            </a:pPr>
            <a:r>
              <a:rPr lang="en-US" dirty="0">
                <a:latin typeface="+mj-lt"/>
              </a:rPr>
              <a:t>// initialize arrays a, b</a:t>
            </a:r>
          </a:p>
          <a:p>
            <a:pPr marL="114300" indent="0">
              <a:buNone/>
            </a:pPr>
            <a:r>
              <a:rPr lang="en-US" dirty="0">
                <a:latin typeface="+mj-lt"/>
              </a:rPr>
              <a:t>for (j=0; j&lt;N; j++)</a:t>
            </a:r>
          </a:p>
          <a:p>
            <a:pPr marL="114300" indent="0">
              <a:buNone/>
            </a:pPr>
            <a:r>
              <a:rPr lang="en-US" dirty="0">
                <a:latin typeface="+mj-lt"/>
              </a:rPr>
              <a:t>index[j] = j; // streaming index</a:t>
            </a:r>
          </a:p>
          <a:p>
            <a:pPr marL="114300" indent="0">
              <a:buNone/>
            </a:pPr>
            <a:endParaRPr lang="en-US" dirty="0"/>
          </a:p>
          <a:p>
            <a:pPr marL="114300" indent="0">
              <a:buNone/>
            </a:pPr>
            <a:endParaRPr lang="en-US" dirty="0"/>
          </a:p>
          <a:p>
            <a:pPr marL="114300" indent="0" algn="ctr">
              <a:buNone/>
            </a:pPr>
            <a:r>
              <a:rPr lang="en-US" dirty="0"/>
              <a:t> </a:t>
            </a:r>
          </a:p>
        </p:txBody>
      </p:sp>
      <p:sp>
        <p:nvSpPr>
          <p:cNvPr id="3" name="Title 2"/>
          <p:cNvSpPr>
            <a:spLocks noGrp="1"/>
          </p:cNvSpPr>
          <p:nvPr>
            <p:ph type="title"/>
          </p:nvPr>
        </p:nvSpPr>
        <p:spPr/>
        <p:txBody>
          <a:bodyPr/>
          <a:lstStyle/>
          <a:p>
            <a:r>
              <a:rPr lang="en-US" dirty="0"/>
              <a:t>Performance Degradation</a:t>
            </a:r>
          </a:p>
        </p:txBody>
      </p:sp>
      <p:sp>
        <p:nvSpPr>
          <p:cNvPr id="5" name="TextBox 4"/>
          <p:cNvSpPr txBox="1"/>
          <p:nvPr/>
        </p:nvSpPr>
        <p:spPr>
          <a:xfrm>
            <a:off x="4666891" y="1062652"/>
            <a:ext cx="3884397" cy="923330"/>
          </a:xfrm>
          <a:prstGeom prst="rect">
            <a:avLst/>
          </a:prstGeom>
          <a:noFill/>
        </p:spPr>
        <p:txBody>
          <a:bodyPr wrap="none" rtlCol="0">
            <a:spAutoFit/>
          </a:bodyPr>
          <a:lstStyle/>
          <a:p>
            <a:r>
              <a:rPr lang="en-US" sz="1800" dirty="0">
                <a:solidFill>
                  <a:schemeClr val="dk1"/>
                </a:solidFill>
                <a:latin typeface="+mn-lt"/>
                <a:ea typeface="Calibri"/>
                <a:cs typeface="Calibri"/>
                <a:sym typeface="Calibri"/>
              </a:rPr>
              <a:t>// initialize arrays a, b</a:t>
            </a:r>
          </a:p>
          <a:p>
            <a:r>
              <a:rPr lang="en-US" sz="1800" dirty="0">
                <a:solidFill>
                  <a:schemeClr val="dk1"/>
                </a:solidFill>
                <a:latin typeface="+mn-lt"/>
                <a:ea typeface="Calibri"/>
                <a:cs typeface="Calibri"/>
                <a:sym typeface="Calibri"/>
              </a:rPr>
              <a:t>for (j=0; j&lt;N; j++)</a:t>
            </a:r>
          </a:p>
          <a:p>
            <a:r>
              <a:rPr lang="en-US" sz="1800" dirty="0">
                <a:solidFill>
                  <a:schemeClr val="dk1"/>
                </a:solidFill>
                <a:latin typeface="+mn-lt"/>
                <a:ea typeface="Calibri"/>
                <a:cs typeface="Calibri"/>
                <a:sym typeface="Calibri"/>
              </a:rPr>
              <a:t>index[j] = rand(); // random # in [0,N]</a:t>
            </a:r>
          </a:p>
        </p:txBody>
      </p:sp>
      <p:sp>
        <p:nvSpPr>
          <p:cNvPr id="6" name="TextBox 5"/>
          <p:cNvSpPr txBox="1"/>
          <p:nvPr/>
        </p:nvSpPr>
        <p:spPr>
          <a:xfrm>
            <a:off x="4607181" y="2324047"/>
            <a:ext cx="4536819" cy="1631216"/>
          </a:xfrm>
          <a:prstGeom prst="rect">
            <a:avLst/>
          </a:prstGeom>
          <a:noFill/>
        </p:spPr>
        <p:txBody>
          <a:bodyPr wrap="none" rtlCol="0">
            <a:spAutoFit/>
          </a:bodyPr>
          <a:lstStyle/>
          <a:p>
            <a:pPr marL="114300" indent="0" algn="ctr">
              <a:buNone/>
            </a:pPr>
            <a:r>
              <a:rPr lang="en-US" sz="2000" b="1" dirty="0">
                <a:solidFill>
                  <a:srgbClr val="FF0000"/>
                </a:solidFill>
                <a:latin typeface="Calibri" pitchFamily="34" charset="0"/>
                <a:cs typeface="Calibri" pitchFamily="34" charset="0"/>
              </a:rPr>
              <a:t>RANDOM</a:t>
            </a:r>
          </a:p>
          <a:p>
            <a:pPr marL="114300" indent="0">
              <a:buNone/>
            </a:pPr>
            <a:r>
              <a:rPr lang="en-US" sz="2000" dirty="0">
                <a:latin typeface="Calibri" pitchFamily="34" charset="0"/>
                <a:cs typeface="Calibri" pitchFamily="34" charset="0"/>
              </a:rPr>
              <a:t>Random memory access</a:t>
            </a:r>
          </a:p>
          <a:p>
            <a:pPr marL="114300" indent="0">
              <a:buNone/>
            </a:pPr>
            <a:r>
              <a:rPr lang="en-US" sz="2000" dirty="0">
                <a:latin typeface="Calibri" pitchFamily="34" charset="0"/>
                <a:cs typeface="Calibri" pitchFamily="34" charset="0"/>
              </a:rPr>
              <a:t>Very low row buffer locality (3% hit rate)</a:t>
            </a:r>
          </a:p>
          <a:p>
            <a:pPr marL="114300" indent="0">
              <a:buNone/>
            </a:pPr>
            <a:r>
              <a:rPr lang="en-US" sz="2000" dirty="0">
                <a:latin typeface="Calibri" pitchFamily="34" charset="0"/>
                <a:cs typeface="Calibri" pitchFamily="34" charset="0"/>
              </a:rPr>
              <a:t>Memory intensive</a:t>
            </a:r>
          </a:p>
          <a:p>
            <a:endParaRPr lang="en-US" sz="2000" dirty="0"/>
          </a:p>
        </p:txBody>
      </p:sp>
      <p:sp>
        <p:nvSpPr>
          <p:cNvPr id="7" name="TextBox 6"/>
          <p:cNvSpPr txBox="1"/>
          <p:nvPr/>
        </p:nvSpPr>
        <p:spPr>
          <a:xfrm>
            <a:off x="106026" y="2415396"/>
            <a:ext cx="4738798" cy="1537472"/>
          </a:xfrm>
          <a:prstGeom prst="rect">
            <a:avLst/>
          </a:prstGeom>
          <a:noFill/>
        </p:spPr>
        <p:txBody>
          <a:bodyPr wrap="none" rtlCol="0">
            <a:spAutoFit/>
          </a:bodyPr>
          <a:lstStyle/>
          <a:p>
            <a:pPr marL="114300" indent="0" algn="ctr">
              <a:buNone/>
            </a:pPr>
            <a:r>
              <a:rPr lang="en-US" sz="2000" b="1" dirty="0">
                <a:solidFill>
                  <a:srgbClr val="FF0000"/>
                </a:solidFill>
                <a:latin typeface="Calibri" pitchFamily="34" charset="0"/>
                <a:cs typeface="Calibri" pitchFamily="34" charset="0"/>
              </a:rPr>
              <a:t>STREAMING</a:t>
            </a:r>
          </a:p>
          <a:p>
            <a:pPr marL="114300" indent="0">
              <a:buNone/>
            </a:pPr>
            <a:r>
              <a:rPr lang="en-US" sz="2000" dirty="0">
                <a:latin typeface="Calibri" pitchFamily="34" charset="0"/>
                <a:cs typeface="Calibri" pitchFamily="34" charset="0"/>
              </a:rPr>
              <a:t>Sequential memory access</a:t>
            </a:r>
          </a:p>
          <a:p>
            <a:pPr marL="114300" indent="0">
              <a:buNone/>
            </a:pPr>
            <a:r>
              <a:rPr lang="en-US" sz="2000" dirty="0">
                <a:latin typeface="Calibri" pitchFamily="34" charset="0"/>
                <a:cs typeface="Calibri" pitchFamily="34" charset="0"/>
              </a:rPr>
              <a:t>Very high row buffer locality (96% hit rate)</a:t>
            </a:r>
          </a:p>
          <a:p>
            <a:pPr marL="114300" indent="0">
              <a:buNone/>
            </a:pPr>
            <a:r>
              <a:rPr lang="en-US" sz="2000" dirty="0">
                <a:latin typeface="Calibri" pitchFamily="34" charset="0"/>
                <a:cs typeface="Calibri" pitchFamily="34" charset="0"/>
              </a:rPr>
              <a:t>Memory intensive</a:t>
            </a:r>
          </a:p>
          <a:p>
            <a:endParaRPr lang="en-US" sz="1391" dirty="0"/>
          </a:p>
        </p:txBody>
      </p:sp>
    </p:spTree>
    <p:extLst>
      <p:ext uri="{BB962C8B-B14F-4D97-AF65-F5344CB8AC3E}">
        <p14:creationId xmlns:p14="http://schemas.microsoft.com/office/powerpoint/2010/main" val="2680436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Dynamic RAM</a:t>
            </a:r>
          </a:p>
        </p:txBody>
      </p:sp>
      <p:pic>
        <p:nvPicPr>
          <p:cNvPr id="1026" name="Picture 2" descr="What is DRAM (Dynamic Random Access Memory) vs S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256" y="992787"/>
            <a:ext cx="2076211" cy="15692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rh6stzxdcl1wf9gj1fkj14uc-wpengine.netdna-ssl.com/wp-content/uploads/2017/06/MT052917SRAMvDRAM-Fig-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3797" y="992787"/>
            <a:ext cx="2968388" cy="38112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293962" y="2882609"/>
            <a:ext cx="922047" cy="307777"/>
          </a:xfrm>
          <a:prstGeom prst="rect">
            <a:avLst/>
          </a:prstGeom>
          <a:noFill/>
        </p:spPr>
        <p:txBody>
          <a:bodyPr wrap="none" rtlCol="0">
            <a:spAutoFit/>
          </a:bodyPr>
          <a:lstStyle/>
          <a:p>
            <a:r>
              <a:rPr lang="en-US" dirty="0"/>
              <a:t>Single bit</a:t>
            </a:r>
          </a:p>
        </p:txBody>
      </p:sp>
      <p:sp>
        <p:nvSpPr>
          <p:cNvPr id="5" name="Rectangle 4"/>
          <p:cNvSpPr/>
          <p:nvPr/>
        </p:nvSpPr>
        <p:spPr>
          <a:xfrm>
            <a:off x="5943600" y="1182916"/>
            <a:ext cx="2907102" cy="1815882"/>
          </a:xfrm>
          <a:prstGeom prst="rect">
            <a:avLst/>
          </a:prstGeom>
        </p:spPr>
        <p:txBody>
          <a:bodyPr wrap="square">
            <a:spAutoFit/>
          </a:bodyPr>
          <a:lstStyle/>
          <a:p>
            <a:pPr algn="ctr"/>
            <a:r>
              <a:rPr lang="en-US" dirty="0">
                <a:solidFill>
                  <a:srgbClr val="FF0000"/>
                </a:solidFill>
                <a:latin typeface="Calibri" pitchFamily="34" charset="0"/>
                <a:cs typeface="Calibri" pitchFamily="34" charset="0"/>
              </a:rPr>
              <a:t>3 PROBLEMS</a:t>
            </a:r>
          </a:p>
          <a:p>
            <a:endParaRPr lang="en-US" dirty="0">
              <a:latin typeface="Calibri" pitchFamily="34" charset="0"/>
              <a:cs typeface="Calibri" pitchFamily="34" charset="0"/>
            </a:endParaRPr>
          </a:p>
          <a:p>
            <a:pPr marL="285750" indent="-285750">
              <a:buFont typeface="Courier New" pitchFamily="49" charset="0"/>
              <a:buChar char="o"/>
            </a:pPr>
            <a:r>
              <a:rPr lang="en-US" dirty="0">
                <a:latin typeface="Calibri" pitchFamily="34" charset="0"/>
                <a:cs typeface="Calibri" pitchFamily="34" charset="0"/>
              </a:rPr>
              <a:t>Inefficient bulk data movement.</a:t>
            </a:r>
          </a:p>
          <a:p>
            <a:pPr marL="285750" indent="-285750">
              <a:buFont typeface="Courier New" pitchFamily="49" charset="0"/>
              <a:buChar char="o"/>
            </a:pPr>
            <a:r>
              <a:rPr lang="en-US" dirty="0">
                <a:solidFill>
                  <a:srgbClr val="0070C0"/>
                </a:solidFill>
                <a:latin typeface="Calibri" pitchFamily="34" charset="0"/>
                <a:cs typeface="Calibri" pitchFamily="34" charset="0"/>
              </a:rPr>
              <a:t>DRAM refresh interference. While DRAM is being refreshed, it can't all be accessed.</a:t>
            </a:r>
          </a:p>
          <a:p>
            <a:pPr marL="285750" indent="-285750">
              <a:buFont typeface="Courier New" pitchFamily="49" charset="0"/>
              <a:buChar char="o"/>
            </a:pPr>
            <a:r>
              <a:rPr lang="en-US" dirty="0">
                <a:latin typeface="Calibri" pitchFamily="34" charset="0"/>
                <a:cs typeface="Calibri" pitchFamily="34" charset="0"/>
              </a:rPr>
              <a:t>Cell latency variation, due to manufacturing variability.</a:t>
            </a:r>
          </a:p>
        </p:txBody>
      </p:sp>
    </p:spTree>
    <p:extLst>
      <p:ext uri="{BB962C8B-B14F-4D97-AF65-F5344CB8AC3E}">
        <p14:creationId xmlns:p14="http://schemas.microsoft.com/office/powerpoint/2010/main" val="3687960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Performance Degradation</a:t>
            </a: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205" t="9314" r="15666" b="11275"/>
          <a:stretch/>
        </p:blipFill>
        <p:spPr bwMode="auto">
          <a:xfrm>
            <a:off x="695325" y="828674"/>
            <a:ext cx="7288860" cy="396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9034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06889" y="878606"/>
            <a:ext cx="5006983" cy="3931768"/>
          </a:xfrm>
        </p:spPr>
        <p:txBody>
          <a:bodyPr/>
          <a:lstStyle/>
          <a:p>
            <a:r>
              <a:rPr lang="en-US" sz="2400" dirty="0"/>
              <a:t>How would we solve the problems?</a:t>
            </a:r>
          </a:p>
          <a:p>
            <a:r>
              <a:rPr lang="en-US" sz="2400" dirty="0"/>
              <a:t>What is the right place to solve the problems?</a:t>
            </a:r>
          </a:p>
          <a:p>
            <a:pPr lvl="1"/>
            <a:r>
              <a:rPr lang="en-US" sz="1800" dirty="0"/>
              <a:t>Programmer?</a:t>
            </a:r>
          </a:p>
          <a:p>
            <a:pPr lvl="1"/>
            <a:r>
              <a:rPr lang="en-US" sz="1800" dirty="0"/>
              <a:t>System software?</a:t>
            </a:r>
          </a:p>
          <a:p>
            <a:pPr lvl="1"/>
            <a:r>
              <a:rPr lang="en-US" sz="1800" dirty="0"/>
              <a:t>Compiler?</a:t>
            </a:r>
          </a:p>
          <a:p>
            <a:pPr lvl="1"/>
            <a:r>
              <a:rPr lang="en-US" sz="1800" dirty="0"/>
              <a:t>Hardware (memory controller)?</a:t>
            </a:r>
          </a:p>
          <a:p>
            <a:pPr lvl="1"/>
            <a:r>
              <a:rPr lang="en-US" sz="1800" dirty="0"/>
              <a:t>Hardware (DRAM)?</a:t>
            </a:r>
          </a:p>
          <a:p>
            <a:pPr lvl="1"/>
            <a:r>
              <a:rPr lang="en-US" sz="1800" dirty="0"/>
              <a:t>Circuits? </a:t>
            </a:r>
          </a:p>
          <a:p>
            <a:endParaRPr lang="en-US" dirty="0"/>
          </a:p>
          <a:p>
            <a:endParaRPr lang="en-US" dirty="0"/>
          </a:p>
        </p:txBody>
      </p:sp>
      <p:sp>
        <p:nvSpPr>
          <p:cNvPr id="3" name="Title 2"/>
          <p:cNvSpPr>
            <a:spLocks noGrp="1"/>
          </p:cNvSpPr>
          <p:nvPr>
            <p:ph type="title"/>
          </p:nvPr>
        </p:nvSpPr>
        <p:spPr/>
        <p:txBody>
          <a:bodyPr/>
          <a:lstStyle/>
          <a:p>
            <a:r>
              <a:rPr lang="en-US" dirty="0"/>
              <a:t>What happened underneath</a:t>
            </a:r>
          </a:p>
        </p:txBody>
      </p:sp>
      <p:graphicFrame>
        <p:nvGraphicFramePr>
          <p:cNvPr id="4" name="Table 3"/>
          <p:cNvGraphicFramePr>
            <a:graphicFrameLocks noGrp="1"/>
          </p:cNvGraphicFramePr>
          <p:nvPr>
            <p:extLst>
              <p:ext uri="{D42A27DB-BD31-4B8C-83A1-F6EECF244321}">
                <p14:modId xmlns:p14="http://schemas.microsoft.com/office/powerpoint/2010/main" val="1198381817"/>
              </p:ext>
            </p:extLst>
          </p:nvPr>
        </p:nvGraphicFramePr>
        <p:xfrm>
          <a:off x="5448300" y="923926"/>
          <a:ext cx="2695575" cy="3774280"/>
        </p:xfrm>
        <a:graphic>
          <a:graphicData uri="http://schemas.openxmlformats.org/drawingml/2006/table">
            <a:tbl>
              <a:tblPr firstRow="1" bandRow="1">
                <a:tableStyleId>{7662EBAF-A702-4085-8134-9393100F86D3}</a:tableStyleId>
              </a:tblPr>
              <a:tblGrid>
                <a:gridCol w="2695575">
                  <a:extLst>
                    <a:ext uri="{9D8B030D-6E8A-4147-A177-3AD203B41FA5}">
                      <a16:colId xmlns:a16="http://schemas.microsoft.com/office/drawing/2014/main" val="20000"/>
                    </a:ext>
                  </a:extLst>
                </a:gridCol>
              </a:tblGrid>
              <a:tr h="377428">
                <a:tc>
                  <a:txBody>
                    <a:bodyPr/>
                    <a:lstStyle/>
                    <a:p>
                      <a:pPr algn="ctr"/>
                      <a:r>
                        <a:rPr lang="en-US" dirty="0">
                          <a:latin typeface="Calibri" pitchFamily="34" charset="0"/>
                          <a:cs typeface="Calibri" pitchFamily="34" charset="0"/>
                        </a:rPr>
                        <a:t>Problems</a:t>
                      </a:r>
                    </a:p>
                  </a:txBody>
                  <a:tcPr>
                    <a:solidFill>
                      <a:schemeClr val="accent1"/>
                    </a:solidFill>
                  </a:tcPr>
                </a:tc>
                <a:extLst>
                  <a:ext uri="{0D108BD9-81ED-4DB2-BD59-A6C34878D82A}">
                    <a16:rowId xmlns:a16="http://schemas.microsoft.com/office/drawing/2014/main" val="10000"/>
                  </a:ext>
                </a:extLst>
              </a:tr>
              <a:tr h="377428">
                <a:tc>
                  <a:txBody>
                    <a:bodyPr/>
                    <a:lstStyle/>
                    <a:p>
                      <a:pPr algn="ctr"/>
                      <a:r>
                        <a:rPr lang="en-US" dirty="0">
                          <a:latin typeface="Calibri" pitchFamily="34" charset="0"/>
                          <a:cs typeface="Calibri" pitchFamily="34" charset="0"/>
                        </a:rPr>
                        <a:t>Algorithms</a:t>
                      </a:r>
                    </a:p>
                  </a:txBody>
                  <a:tcPr>
                    <a:solidFill>
                      <a:schemeClr val="accent1"/>
                    </a:solidFill>
                  </a:tcPr>
                </a:tc>
                <a:extLst>
                  <a:ext uri="{0D108BD9-81ED-4DB2-BD59-A6C34878D82A}">
                    <a16:rowId xmlns:a16="http://schemas.microsoft.com/office/drawing/2014/main" val="10001"/>
                  </a:ext>
                </a:extLst>
              </a:tr>
              <a:tr h="377428">
                <a:tc>
                  <a:txBody>
                    <a:bodyPr/>
                    <a:lstStyle/>
                    <a:p>
                      <a:pPr algn="ctr"/>
                      <a:r>
                        <a:rPr lang="en-US" dirty="0">
                          <a:latin typeface="Calibri" pitchFamily="34" charset="0"/>
                          <a:cs typeface="Calibri" pitchFamily="34" charset="0"/>
                        </a:rPr>
                        <a:t>Program/Language</a:t>
                      </a:r>
                    </a:p>
                  </a:txBody>
                  <a:tcPr>
                    <a:solidFill>
                      <a:schemeClr val="accent1"/>
                    </a:solidFill>
                  </a:tcPr>
                </a:tc>
                <a:extLst>
                  <a:ext uri="{0D108BD9-81ED-4DB2-BD59-A6C34878D82A}">
                    <a16:rowId xmlns:a16="http://schemas.microsoft.com/office/drawing/2014/main" val="10002"/>
                  </a:ext>
                </a:extLst>
              </a:tr>
              <a:tr h="377428">
                <a:tc>
                  <a:txBody>
                    <a:bodyPr/>
                    <a:lstStyle/>
                    <a:p>
                      <a:pPr algn="ctr"/>
                      <a:r>
                        <a:rPr lang="en-US" dirty="0">
                          <a:latin typeface="Calibri" pitchFamily="34" charset="0"/>
                          <a:cs typeface="Calibri" pitchFamily="34" charset="0"/>
                        </a:rPr>
                        <a:t>Runtime</a:t>
                      </a:r>
                      <a:r>
                        <a:rPr lang="en-US" baseline="0" dirty="0">
                          <a:latin typeface="Calibri" pitchFamily="34" charset="0"/>
                          <a:cs typeface="Calibri" pitchFamily="34" charset="0"/>
                        </a:rPr>
                        <a:t> Systems (OS) </a:t>
                      </a:r>
                      <a:endParaRPr lang="en-US" dirty="0">
                        <a:latin typeface="Calibri" pitchFamily="34" charset="0"/>
                        <a:cs typeface="Calibri" pitchFamily="34" charset="0"/>
                      </a:endParaRPr>
                    </a:p>
                  </a:txBody>
                  <a:tcPr>
                    <a:solidFill>
                      <a:schemeClr val="accent1"/>
                    </a:solidFill>
                  </a:tcPr>
                </a:tc>
                <a:extLst>
                  <a:ext uri="{0D108BD9-81ED-4DB2-BD59-A6C34878D82A}">
                    <a16:rowId xmlns:a16="http://schemas.microsoft.com/office/drawing/2014/main" val="10003"/>
                  </a:ext>
                </a:extLst>
              </a:tr>
              <a:tr h="377428">
                <a:tc>
                  <a:txBody>
                    <a:bodyPr/>
                    <a:lstStyle/>
                    <a:p>
                      <a:pPr algn="ctr"/>
                      <a:r>
                        <a:rPr lang="en-US" dirty="0">
                          <a:latin typeface="Calibri" pitchFamily="34" charset="0"/>
                          <a:cs typeface="Calibri" pitchFamily="34" charset="0"/>
                        </a:rPr>
                        <a:t>VM, I/O Module, MM</a:t>
                      </a:r>
                    </a:p>
                  </a:txBody>
                  <a:tcPr>
                    <a:solidFill>
                      <a:schemeClr val="accent1"/>
                    </a:solidFill>
                  </a:tcPr>
                </a:tc>
                <a:extLst>
                  <a:ext uri="{0D108BD9-81ED-4DB2-BD59-A6C34878D82A}">
                    <a16:rowId xmlns:a16="http://schemas.microsoft.com/office/drawing/2014/main" val="10004"/>
                  </a:ext>
                </a:extLst>
              </a:tr>
              <a:tr h="377428">
                <a:tc>
                  <a:txBody>
                    <a:bodyPr/>
                    <a:lstStyle/>
                    <a:p>
                      <a:pPr algn="ctr"/>
                      <a:r>
                        <a:rPr lang="en-US" dirty="0">
                          <a:latin typeface="Calibri" pitchFamily="34" charset="0"/>
                          <a:cs typeface="Calibri" pitchFamily="34" charset="0"/>
                        </a:rPr>
                        <a:t>ISA (Architecture) </a:t>
                      </a:r>
                    </a:p>
                  </a:txBody>
                  <a:tcPr>
                    <a:solidFill>
                      <a:srgbClr val="FFFF00">
                        <a:alpha val="39000"/>
                      </a:srgbClr>
                    </a:solidFill>
                  </a:tcPr>
                </a:tc>
                <a:extLst>
                  <a:ext uri="{0D108BD9-81ED-4DB2-BD59-A6C34878D82A}">
                    <a16:rowId xmlns:a16="http://schemas.microsoft.com/office/drawing/2014/main" val="10005"/>
                  </a:ext>
                </a:extLst>
              </a:tr>
              <a:tr h="377428">
                <a:tc>
                  <a:txBody>
                    <a:bodyPr/>
                    <a:lstStyle/>
                    <a:p>
                      <a:pPr algn="ctr"/>
                      <a:r>
                        <a:rPr lang="en-US" dirty="0">
                          <a:latin typeface="Calibri" pitchFamily="34" charset="0"/>
                          <a:cs typeface="Calibri" pitchFamily="34" charset="0"/>
                        </a:rPr>
                        <a:t>Microarchitecture</a:t>
                      </a:r>
                    </a:p>
                  </a:txBody>
                  <a:tcPr>
                    <a:solidFill>
                      <a:srgbClr val="00B050">
                        <a:alpha val="48000"/>
                      </a:srgbClr>
                    </a:solidFill>
                  </a:tcPr>
                </a:tc>
                <a:extLst>
                  <a:ext uri="{0D108BD9-81ED-4DB2-BD59-A6C34878D82A}">
                    <a16:rowId xmlns:a16="http://schemas.microsoft.com/office/drawing/2014/main" val="10006"/>
                  </a:ext>
                </a:extLst>
              </a:tr>
              <a:tr h="377428">
                <a:tc>
                  <a:txBody>
                    <a:bodyPr/>
                    <a:lstStyle/>
                    <a:p>
                      <a:pPr algn="ctr"/>
                      <a:r>
                        <a:rPr lang="en-US" dirty="0">
                          <a:latin typeface="Calibri" pitchFamily="34" charset="0"/>
                          <a:cs typeface="Calibri" pitchFamily="34" charset="0"/>
                        </a:rPr>
                        <a:t>Logic</a:t>
                      </a:r>
                    </a:p>
                  </a:txBody>
                  <a:tcPr>
                    <a:solidFill>
                      <a:srgbClr val="00B050">
                        <a:alpha val="48000"/>
                      </a:srgbClr>
                    </a:solidFill>
                  </a:tcPr>
                </a:tc>
                <a:extLst>
                  <a:ext uri="{0D108BD9-81ED-4DB2-BD59-A6C34878D82A}">
                    <a16:rowId xmlns:a16="http://schemas.microsoft.com/office/drawing/2014/main" val="10007"/>
                  </a:ext>
                </a:extLst>
              </a:tr>
              <a:tr h="377428">
                <a:tc>
                  <a:txBody>
                    <a:bodyPr/>
                    <a:lstStyle/>
                    <a:p>
                      <a:pPr algn="ctr"/>
                      <a:r>
                        <a:rPr lang="en-US" dirty="0">
                          <a:latin typeface="Calibri" pitchFamily="34" charset="0"/>
                          <a:cs typeface="Calibri" pitchFamily="34" charset="0"/>
                        </a:rPr>
                        <a:t>Circuit</a:t>
                      </a:r>
                    </a:p>
                  </a:txBody>
                  <a:tcPr>
                    <a:solidFill>
                      <a:srgbClr val="00B050">
                        <a:alpha val="48000"/>
                      </a:srgbClr>
                    </a:solidFill>
                  </a:tcPr>
                </a:tc>
                <a:extLst>
                  <a:ext uri="{0D108BD9-81ED-4DB2-BD59-A6C34878D82A}">
                    <a16:rowId xmlns:a16="http://schemas.microsoft.com/office/drawing/2014/main" val="10008"/>
                  </a:ext>
                </a:extLst>
              </a:tr>
              <a:tr h="377428">
                <a:tc>
                  <a:txBody>
                    <a:bodyPr/>
                    <a:lstStyle/>
                    <a:p>
                      <a:pPr algn="ctr"/>
                      <a:r>
                        <a:rPr lang="en-US" dirty="0">
                          <a:latin typeface="Calibri" pitchFamily="34" charset="0"/>
                          <a:cs typeface="Calibri" pitchFamily="34" charset="0"/>
                        </a:rPr>
                        <a:t>Electron</a:t>
                      </a:r>
                    </a:p>
                  </a:txBody>
                  <a:tcPr>
                    <a:solidFill>
                      <a:srgbClr val="00B050">
                        <a:alpha val="48000"/>
                      </a:srgbClr>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497491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5" name="Google Shape;105;p2"/>
          <p:cNvSpPr/>
          <p:nvPr/>
        </p:nvSpPr>
        <p:spPr>
          <a:xfrm>
            <a:off x="1190708" y="107263"/>
            <a:ext cx="6745356" cy="461665"/>
          </a:xfrm>
          <a:prstGeom prst="rect">
            <a:avLst/>
          </a:prstGeom>
          <a:solidFill>
            <a:srgbClr val="00B0F0"/>
          </a:solidFill>
          <a:ln>
            <a:noFill/>
          </a:ln>
          <a:effectLst>
            <a:outerShdw blurRad="50800" dist="38100" dir="8100000" algn="tr" rotWithShape="0">
              <a:srgbClr val="000000">
                <a:alpha val="40000"/>
              </a:srgbClr>
            </a:outerShdw>
            <a:reflection stA="52000" endA="300" endPos="35000" sy="-100000" algn="bl" rotWithShape="0"/>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Calibri"/>
                <a:ea typeface="Calibri"/>
                <a:cs typeface="Calibri"/>
                <a:sym typeface="Calibri"/>
              </a:rPr>
              <a:t>Introduction</a:t>
            </a:r>
            <a:endParaRPr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0779" y="792864"/>
            <a:ext cx="6339270" cy="39937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14300" indent="0">
              <a:buNone/>
            </a:pPr>
            <a:r>
              <a:rPr lang="en-MY" dirty="0"/>
              <a:t>        </a:t>
            </a:r>
            <a:r>
              <a:rPr lang="en-MY" sz="2000" dirty="0"/>
              <a:t>Lt Cdr S M Anisur Rahman</a:t>
            </a:r>
          </a:p>
          <a:p>
            <a:pPr marL="114300" indent="0">
              <a:buNone/>
            </a:pPr>
            <a:endParaRPr lang="en-MY" sz="2000" dirty="0"/>
          </a:p>
        </p:txBody>
      </p:sp>
      <p:sp>
        <p:nvSpPr>
          <p:cNvPr id="3" name="Title 2"/>
          <p:cNvSpPr>
            <a:spLocks noGrp="1"/>
          </p:cNvSpPr>
          <p:nvPr>
            <p:ph type="title"/>
          </p:nvPr>
        </p:nvSpPr>
        <p:spPr/>
        <p:txBody>
          <a:bodyPr/>
          <a:lstStyle/>
          <a:p>
            <a:r>
              <a:rPr lang="en-MY" dirty="0"/>
              <a:t>Course Schedule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2915568"/>
              </p:ext>
            </p:extLst>
          </p:nvPr>
        </p:nvGraphicFramePr>
        <p:xfrm>
          <a:off x="867746" y="1482141"/>
          <a:ext cx="7343191" cy="2992120"/>
        </p:xfrm>
        <a:graphic>
          <a:graphicData uri="http://schemas.openxmlformats.org/drawingml/2006/table">
            <a:tbl>
              <a:tblPr firstRow="1" bandRow="1">
                <a:tableStyleId>{7662EBAF-A702-4085-8134-9393100F86D3}</a:tableStyleId>
              </a:tblPr>
              <a:tblGrid>
                <a:gridCol w="6158205">
                  <a:extLst>
                    <a:ext uri="{9D8B030D-6E8A-4147-A177-3AD203B41FA5}">
                      <a16:colId xmlns:a16="http://schemas.microsoft.com/office/drawing/2014/main" val="20000"/>
                    </a:ext>
                  </a:extLst>
                </a:gridCol>
                <a:gridCol w="1184986">
                  <a:extLst>
                    <a:ext uri="{9D8B030D-6E8A-4147-A177-3AD203B41FA5}">
                      <a16:colId xmlns:a16="http://schemas.microsoft.com/office/drawing/2014/main" val="20001"/>
                    </a:ext>
                  </a:extLst>
                </a:gridCol>
              </a:tblGrid>
              <a:tr h="370840">
                <a:tc>
                  <a:txBody>
                    <a:bodyPr/>
                    <a:lstStyle/>
                    <a:p>
                      <a:pPr algn="ctr"/>
                      <a:r>
                        <a:rPr lang="en-US" sz="2000" b="1" dirty="0">
                          <a:latin typeface="Calibri" pitchFamily="34" charset="0"/>
                          <a:cs typeface="Calibri" pitchFamily="34" charset="0"/>
                        </a:rPr>
                        <a:t>Topic </a:t>
                      </a:r>
                    </a:p>
                  </a:txBody>
                  <a:tcPr/>
                </a:tc>
                <a:tc>
                  <a:txBody>
                    <a:bodyPr/>
                    <a:lstStyle/>
                    <a:p>
                      <a:pPr algn="ctr"/>
                      <a:r>
                        <a:rPr lang="en-US" sz="2000" b="1" dirty="0">
                          <a:latin typeface="Calibri" pitchFamily="34" charset="0"/>
                          <a:cs typeface="Calibri" pitchFamily="34" charset="0"/>
                        </a:rPr>
                        <a:t>Week</a:t>
                      </a:r>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History of Computers</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a:t>
                      </a:r>
                    </a:p>
                  </a:txBody>
                  <a:tcPr/>
                </a:tc>
                <a:extLst>
                  <a:ext uri="{0D108BD9-81ED-4DB2-BD59-A6C34878D82A}">
                    <a16:rowId xmlns:a16="http://schemas.microsoft.com/office/drawing/2014/main" val="10001"/>
                  </a:ext>
                </a:extLst>
              </a:tr>
              <a:tr h="370840">
                <a:tc>
                  <a:txBody>
                    <a:bodyPr/>
                    <a:lstStyle/>
                    <a:p>
                      <a:pPr>
                        <a:buFont typeface="Courier New" pitchFamily="49" charset="0"/>
                        <a:buNone/>
                      </a:pPr>
                      <a:r>
                        <a:rPr lang="en-MY" sz="1800" dirty="0">
                          <a:latin typeface="Calibri" pitchFamily="34" charset="0"/>
                          <a:cs typeface="Calibri" pitchFamily="34" charset="0"/>
                        </a:rPr>
                        <a:t>A Top-Level View of Computer Function and Interconnection</a:t>
                      </a:r>
                    </a:p>
                  </a:txBody>
                  <a:tcPr/>
                </a:tc>
                <a:tc>
                  <a:txBody>
                    <a:bodyPr/>
                    <a:lstStyle/>
                    <a:p>
                      <a:pPr algn="ctr"/>
                      <a:r>
                        <a:rPr lang="en-US" sz="1800" dirty="0">
                          <a:latin typeface="Calibri" pitchFamily="34" charset="0"/>
                          <a:cs typeface="Calibri" pitchFamily="34" charset="0"/>
                        </a:rPr>
                        <a:t>3</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Internal Memory </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5</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Input/ Output</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7</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Operating System Support</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8</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Parallel Processing</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12</a:t>
                      </a:r>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b="0" i="0" u="none" strike="noStrike" cap="none" dirty="0">
                          <a:solidFill>
                            <a:srgbClr val="000000"/>
                          </a:solidFill>
                          <a:effectLst/>
                          <a:latin typeface="Calibri" pitchFamily="34" charset="0"/>
                          <a:ea typeface="Arial"/>
                          <a:cs typeface="Calibri" pitchFamily="34" charset="0"/>
                          <a:sym typeface="Arial"/>
                        </a:rPr>
                        <a:t>Reserved Week for Revision </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14</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4004617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14300" indent="0">
              <a:buNone/>
            </a:pPr>
            <a:r>
              <a:rPr lang="en-MY" dirty="0"/>
              <a:t>        </a:t>
            </a:r>
            <a:r>
              <a:rPr lang="en-MY" sz="2000" dirty="0"/>
              <a:t>  </a:t>
            </a:r>
            <a:r>
              <a:rPr lang="en-MY" sz="2000" dirty="0" err="1"/>
              <a:t>Lec</a:t>
            </a:r>
            <a:r>
              <a:rPr lang="en-MY" sz="2000" dirty="0"/>
              <a:t> </a:t>
            </a:r>
            <a:r>
              <a:rPr lang="en-MY" sz="2000" dirty="0" err="1"/>
              <a:t>Afia</a:t>
            </a:r>
            <a:r>
              <a:rPr lang="en-MY" sz="2000" dirty="0"/>
              <a:t> </a:t>
            </a:r>
            <a:r>
              <a:rPr lang="en-MY" sz="2000" dirty="0" err="1"/>
              <a:t>Anjum</a:t>
            </a:r>
            <a:endParaRPr lang="en-MY" sz="2000" dirty="0"/>
          </a:p>
          <a:p>
            <a:pPr>
              <a:buFont typeface="Courier New" pitchFamily="49" charset="0"/>
              <a:buChar char="o"/>
            </a:pPr>
            <a:endParaRPr lang="en-US" dirty="0"/>
          </a:p>
        </p:txBody>
      </p:sp>
      <p:sp>
        <p:nvSpPr>
          <p:cNvPr id="3" name="Title 2"/>
          <p:cNvSpPr>
            <a:spLocks noGrp="1"/>
          </p:cNvSpPr>
          <p:nvPr>
            <p:ph type="title"/>
          </p:nvPr>
        </p:nvSpPr>
        <p:spPr/>
        <p:txBody>
          <a:bodyPr/>
          <a:lstStyle/>
          <a:p>
            <a:r>
              <a:rPr lang="en-MY" dirty="0"/>
              <a:t>Course Schedule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283391529"/>
              </p:ext>
            </p:extLst>
          </p:nvPr>
        </p:nvGraphicFramePr>
        <p:xfrm>
          <a:off x="895738" y="1435489"/>
          <a:ext cx="7305869" cy="2992120"/>
        </p:xfrm>
        <a:graphic>
          <a:graphicData uri="http://schemas.openxmlformats.org/drawingml/2006/table">
            <a:tbl>
              <a:tblPr firstRow="1" bandRow="1">
                <a:tableStyleId>{7662EBAF-A702-4085-8134-9393100F86D3}</a:tableStyleId>
              </a:tblPr>
              <a:tblGrid>
                <a:gridCol w="6120882">
                  <a:extLst>
                    <a:ext uri="{9D8B030D-6E8A-4147-A177-3AD203B41FA5}">
                      <a16:colId xmlns:a16="http://schemas.microsoft.com/office/drawing/2014/main" val="20000"/>
                    </a:ext>
                  </a:extLst>
                </a:gridCol>
                <a:gridCol w="1184987">
                  <a:extLst>
                    <a:ext uri="{9D8B030D-6E8A-4147-A177-3AD203B41FA5}">
                      <a16:colId xmlns:a16="http://schemas.microsoft.com/office/drawing/2014/main" val="20001"/>
                    </a:ext>
                  </a:extLst>
                </a:gridCol>
              </a:tblGrid>
              <a:tr h="370840">
                <a:tc>
                  <a:txBody>
                    <a:bodyPr/>
                    <a:lstStyle/>
                    <a:p>
                      <a:pPr algn="ctr"/>
                      <a:r>
                        <a:rPr lang="en-US" sz="2000" b="1" dirty="0">
                          <a:latin typeface="Calibri" pitchFamily="34" charset="0"/>
                          <a:cs typeface="Calibri" pitchFamily="34" charset="0"/>
                        </a:rPr>
                        <a:t>Topic</a:t>
                      </a:r>
                    </a:p>
                  </a:txBody>
                  <a:tcPr/>
                </a:tc>
                <a:tc>
                  <a:txBody>
                    <a:bodyPr/>
                    <a:lstStyle/>
                    <a:p>
                      <a:pPr algn="ctr"/>
                      <a:r>
                        <a:rPr lang="en-US" sz="2000" b="1" dirty="0">
                          <a:latin typeface="Calibri" pitchFamily="34" charset="0"/>
                          <a:cs typeface="Calibri" pitchFamily="34" charset="0"/>
                        </a:rPr>
                        <a:t>Week</a:t>
                      </a:r>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Computer Performance</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2</a:t>
                      </a:r>
                    </a:p>
                  </a:txBody>
                  <a:tcPr/>
                </a:tc>
                <a:extLst>
                  <a:ext uri="{0D108BD9-81ED-4DB2-BD59-A6C34878D82A}">
                    <a16:rowId xmlns:a16="http://schemas.microsoft.com/office/drawing/2014/main" val="10001"/>
                  </a:ext>
                </a:extLst>
              </a:tr>
              <a:tr h="370840">
                <a:tc>
                  <a:txBody>
                    <a:bodyPr/>
                    <a:lstStyle/>
                    <a:p>
                      <a:pPr>
                        <a:buFont typeface="Courier New" pitchFamily="49" charset="0"/>
                        <a:buNone/>
                      </a:pPr>
                      <a:r>
                        <a:rPr lang="en-MY" sz="1800" dirty="0">
                          <a:latin typeface="Calibri" pitchFamily="34" charset="0"/>
                          <a:cs typeface="Calibri" pitchFamily="34" charset="0"/>
                        </a:rPr>
                        <a:t>Cache Memory</a:t>
                      </a:r>
                    </a:p>
                  </a:txBody>
                  <a:tcPr/>
                </a:tc>
                <a:tc>
                  <a:txBody>
                    <a:bodyPr/>
                    <a:lstStyle/>
                    <a:p>
                      <a:pPr algn="ctr"/>
                      <a:r>
                        <a:rPr lang="en-US" sz="1800" dirty="0">
                          <a:latin typeface="Calibri" pitchFamily="34" charset="0"/>
                          <a:cs typeface="Calibri" pitchFamily="34" charset="0"/>
                        </a:rPr>
                        <a:t>4</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External Memory</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6</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Computer Arithmetic</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9</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Reduced Instruction Set Computers</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10</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Instruction Set and Processor Organization</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11</a:t>
                      </a:r>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MY" sz="1800" dirty="0">
                          <a:latin typeface="Calibri" pitchFamily="34" charset="0"/>
                          <a:cs typeface="Calibri" pitchFamily="34" charset="0"/>
                        </a:rPr>
                        <a:t>Superscalar Processors</a:t>
                      </a:r>
                      <a:endParaRPr lang="en-US" sz="1800" dirty="0">
                        <a:latin typeface="Calibri" pitchFamily="34" charset="0"/>
                        <a:cs typeface="Calibri" pitchFamily="34" charset="0"/>
                      </a:endParaRPr>
                    </a:p>
                  </a:txBody>
                  <a:tcPr/>
                </a:tc>
                <a:tc>
                  <a:txBody>
                    <a:bodyPr/>
                    <a:lstStyle/>
                    <a:p>
                      <a:pPr algn="ctr"/>
                      <a:r>
                        <a:rPr lang="en-US" sz="1800" dirty="0">
                          <a:latin typeface="Calibri" pitchFamily="34" charset="0"/>
                          <a:cs typeface="Calibri" pitchFamily="34" charset="0"/>
                        </a:rPr>
                        <a:t>13</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047829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MY" dirty="0"/>
              <a:t>Teaching Learning Strategy</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86500660"/>
              </p:ext>
            </p:extLst>
          </p:nvPr>
        </p:nvGraphicFramePr>
        <p:xfrm>
          <a:off x="1112611" y="920553"/>
          <a:ext cx="6850289" cy="3838131"/>
        </p:xfrm>
        <a:graphic>
          <a:graphicData uri="http://schemas.openxmlformats.org/drawingml/2006/table">
            <a:tbl>
              <a:tblPr firstRow="1" firstCol="1" bandRow="1">
                <a:tableStyleId>{7662EBAF-A702-4085-8134-9393100F86D3}</a:tableStyleId>
              </a:tblPr>
              <a:tblGrid>
                <a:gridCol w="5351689">
                  <a:extLst>
                    <a:ext uri="{9D8B030D-6E8A-4147-A177-3AD203B41FA5}">
                      <a16:colId xmlns:a16="http://schemas.microsoft.com/office/drawing/2014/main" val="20000"/>
                    </a:ext>
                  </a:extLst>
                </a:gridCol>
                <a:gridCol w="1498600">
                  <a:extLst>
                    <a:ext uri="{9D8B030D-6E8A-4147-A177-3AD203B41FA5}">
                      <a16:colId xmlns:a16="http://schemas.microsoft.com/office/drawing/2014/main" val="20001"/>
                    </a:ext>
                  </a:extLst>
                </a:gridCol>
              </a:tblGrid>
              <a:tr h="196792">
                <a:tc>
                  <a:txBody>
                    <a:bodyPr/>
                    <a:lstStyle/>
                    <a:p>
                      <a:pPr marL="0" marR="0" algn="just">
                        <a:lnSpc>
                          <a:spcPct val="107000"/>
                        </a:lnSpc>
                        <a:spcBef>
                          <a:spcPts val="600"/>
                        </a:spcBef>
                        <a:spcAft>
                          <a:spcPts val="0"/>
                        </a:spcAft>
                      </a:pPr>
                      <a:r>
                        <a:rPr lang="en-MY" sz="1800" b="1" dirty="0">
                          <a:effectLst/>
                          <a:latin typeface="Calibri" pitchFamily="34" charset="0"/>
                          <a:cs typeface="Calibri" pitchFamily="34" charset="0"/>
                        </a:rPr>
                        <a:t>Teaching and Learning Activities</a:t>
                      </a:r>
                      <a:endParaRPr lang="en-US" sz="1800" b="1"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600"/>
                        </a:spcBef>
                        <a:spcAft>
                          <a:spcPts val="0"/>
                        </a:spcAft>
                      </a:pPr>
                      <a:r>
                        <a:rPr lang="en-MY" sz="1800" b="1" dirty="0">
                          <a:effectLst/>
                          <a:latin typeface="Calibri" pitchFamily="34" charset="0"/>
                          <a:cs typeface="Calibri" pitchFamily="34" charset="0"/>
                        </a:rPr>
                        <a:t>Engagement (hours)</a:t>
                      </a:r>
                      <a:endParaRPr lang="en-US" sz="1800" b="1" dirty="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00"/>
                  </a:ext>
                </a:extLst>
              </a:tr>
              <a:tr h="196792">
                <a:tc>
                  <a:txBody>
                    <a:bodyPr/>
                    <a:lstStyle/>
                    <a:p>
                      <a:pPr marL="0" marR="0" algn="just">
                        <a:lnSpc>
                          <a:spcPct val="107000"/>
                        </a:lnSpc>
                        <a:spcBef>
                          <a:spcPts val="0"/>
                        </a:spcBef>
                        <a:spcAft>
                          <a:spcPts val="0"/>
                        </a:spcAft>
                      </a:pPr>
                      <a:r>
                        <a:rPr lang="en-MY" sz="1600" dirty="0">
                          <a:effectLst/>
                          <a:latin typeface="Calibri" pitchFamily="34" charset="0"/>
                          <a:cs typeface="Calibri" pitchFamily="34" charset="0"/>
                        </a:rPr>
                        <a:t>Face-to-Face Learning</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just">
                        <a:lnSpc>
                          <a:spcPct val="107000"/>
                        </a:lnSpc>
                        <a:spcBef>
                          <a:spcPts val="0"/>
                        </a:spcBef>
                        <a:spcAft>
                          <a:spcPts val="0"/>
                        </a:spcAft>
                      </a:pPr>
                      <a:r>
                        <a:rPr lang="en-MY" sz="1600">
                          <a:effectLst/>
                          <a:latin typeface="Calibri" pitchFamily="34" charset="0"/>
                          <a:cs typeface="Calibri" pitchFamily="34" charset="0"/>
                        </a:rPr>
                        <a:t> </a:t>
                      </a:r>
                      <a:endParaRPr lang="en-US" sz="160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01"/>
                  </a:ext>
                </a:extLst>
              </a:tr>
              <a:tr h="196792">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Lecture</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a:effectLst/>
                          <a:latin typeface="Calibri" pitchFamily="34" charset="0"/>
                          <a:cs typeface="Calibri" pitchFamily="34" charset="0"/>
                        </a:rPr>
                        <a:t>42</a:t>
                      </a:r>
                      <a:endParaRPr lang="en-US" sz="1600">
                        <a:effectLst/>
                        <a:latin typeface="Calibri" pitchFamily="34" charset="0"/>
                        <a:ea typeface="Calibri"/>
                        <a:cs typeface="Calibri" pitchFamily="34" charset="0"/>
                      </a:endParaRPr>
                    </a:p>
                  </a:txBody>
                  <a:tcPr marL="68580" marR="68580" marT="0" marB="0"/>
                </a:tc>
                <a:extLst>
                  <a:ext uri="{0D108BD9-81ED-4DB2-BD59-A6C34878D82A}">
                    <a16:rowId xmlns:a16="http://schemas.microsoft.com/office/drawing/2014/main" val="10002"/>
                  </a:ext>
                </a:extLst>
              </a:tr>
              <a:tr h="196792">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Practical / Tutorial / Studio</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a:effectLst/>
                          <a:latin typeface="Calibri" pitchFamily="34" charset="0"/>
                          <a:cs typeface="Calibri" pitchFamily="34" charset="0"/>
                        </a:rPr>
                        <a:t>-</a:t>
                      </a:r>
                      <a:endParaRPr lang="en-US" sz="1600">
                        <a:effectLst/>
                        <a:latin typeface="Calibri" pitchFamily="34" charset="0"/>
                        <a:ea typeface="Calibri"/>
                        <a:cs typeface="Calibri" pitchFamily="34" charset="0"/>
                      </a:endParaRPr>
                    </a:p>
                  </a:txBody>
                  <a:tcPr marL="68580" marR="68580" marT="0" marB="0"/>
                </a:tc>
                <a:extLst>
                  <a:ext uri="{0D108BD9-81ED-4DB2-BD59-A6C34878D82A}">
                    <a16:rowId xmlns:a16="http://schemas.microsoft.com/office/drawing/2014/main" val="10003"/>
                  </a:ext>
                </a:extLst>
              </a:tr>
              <a:tr h="196792">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Student-Centred Learning</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a:effectLst/>
                          <a:latin typeface="Calibri" pitchFamily="34" charset="0"/>
                          <a:cs typeface="Calibri" pitchFamily="34" charset="0"/>
                        </a:rPr>
                        <a:t>-</a:t>
                      </a:r>
                      <a:endParaRPr lang="en-US" sz="1600">
                        <a:effectLst/>
                        <a:latin typeface="Calibri" pitchFamily="34" charset="0"/>
                        <a:ea typeface="Calibri"/>
                        <a:cs typeface="Calibri" pitchFamily="34" charset="0"/>
                      </a:endParaRPr>
                    </a:p>
                  </a:txBody>
                  <a:tcPr marL="68580" marR="68580" marT="0" marB="0"/>
                </a:tc>
                <a:extLst>
                  <a:ext uri="{0D108BD9-81ED-4DB2-BD59-A6C34878D82A}">
                    <a16:rowId xmlns:a16="http://schemas.microsoft.com/office/drawing/2014/main" val="10004"/>
                  </a:ext>
                </a:extLst>
              </a:tr>
              <a:tr h="196792">
                <a:tc>
                  <a:txBody>
                    <a:bodyPr/>
                    <a:lstStyle/>
                    <a:p>
                      <a:pPr marL="0" marR="0">
                        <a:lnSpc>
                          <a:spcPct val="107000"/>
                        </a:lnSpc>
                        <a:spcBef>
                          <a:spcPts val="0"/>
                        </a:spcBef>
                        <a:spcAft>
                          <a:spcPts val="0"/>
                        </a:spcAft>
                      </a:pPr>
                      <a:r>
                        <a:rPr lang="en-MY" sz="1600" dirty="0">
                          <a:effectLst/>
                          <a:latin typeface="Calibri" pitchFamily="34" charset="0"/>
                          <a:cs typeface="Calibri" pitchFamily="34" charset="0"/>
                        </a:rPr>
                        <a:t>Self-Directed Learning</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nSpc>
                          <a:spcPct val="107000"/>
                        </a:lnSpc>
                        <a:spcBef>
                          <a:spcPts val="0"/>
                        </a:spcBef>
                        <a:spcAft>
                          <a:spcPts val="0"/>
                        </a:spcAft>
                      </a:pPr>
                      <a:r>
                        <a:rPr lang="en-MY" sz="1600">
                          <a:effectLst/>
                          <a:latin typeface="Calibri" pitchFamily="34" charset="0"/>
                          <a:cs typeface="Calibri" pitchFamily="34" charset="0"/>
                        </a:rPr>
                        <a:t> </a:t>
                      </a:r>
                      <a:endParaRPr lang="en-US" sz="160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05"/>
                  </a:ext>
                </a:extLst>
              </a:tr>
              <a:tr h="196792">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Non-face-to-face learning </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dirty="0">
                          <a:effectLst/>
                          <a:latin typeface="Calibri" pitchFamily="34" charset="0"/>
                          <a:ea typeface="Calibri"/>
                          <a:cs typeface="Calibri" pitchFamily="34" charset="0"/>
                        </a:rPr>
                        <a:t>42</a:t>
                      </a:r>
                      <a:endParaRPr lang="en-US" sz="1600" dirty="0">
                        <a:effectLst/>
                        <a:latin typeface="Calibri" pitchFamily="34" charset="0"/>
                        <a:ea typeface="Calibri"/>
                        <a:cs typeface="Calibri" pitchFamily="34" charset="0"/>
                      </a:endParaRPr>
                    </a:p>
                  </a:txBody>
                  <a:tcPr marL="68580" marR="68580" marT="0" marB="0"/>
                </a:tc>
                <a:extLst>
                  <a:ext uri="{0D108BD9-81ED-4DB2-BD59-A6C34878D82A}">
                    <a16:rowId xmlns:a16="http://schemas.microsoft.com/office/drawing/2014/main" val="10006"/>
                  </a:ext>
                </a:extLst>
              </a:tr>
              <a:tr h="196792">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Revision</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dirty="0">
                          <a:effectLst/>
                          <a:latin typeface="Calibri" pitchFamily="34" charset="0"/>
                          <a:cs typeface="Calibri" pitchFamily="34" charset="0"/>
                        </a:rPr>
                        <a:t>21</a:t>
                      </a:r>
                      <a:endParaRPr lang="en-US" sz="1600" dirty="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07"/>
                  </a:ext>
                </a:extLst>
              </a:tr>
              <a:tr h="196792">
                <a:tc>
                  <a:txBody>
                    <a:bodyPr/>
                    <a:lstStyle/>
                    <a:p>
                      <a:pPr marL="468630" marR="0" algn="just">
                        <a:lnSpc>
                          <a:spcPct val="107000"/>
                        </a:lnSpc>
                        <a:spcBef>
                          <a:spcPts val="0"/>
                        </a:spcBef>
                        <a:spcAft>
                          <a:spcPts val="0"/>
                        </a:spcAft>
                      </a:pPr>
                      <a:r>
                        <a:rPr lang="en-US" sz="1600" b="0" i="0" u="none" strike="noStrike" cap="none" dirty="0">
                          <a:solidFill>
                            <a:srgbClr val="000000"/>
                          </a:solidFill>
                          <a:effectLst/>
                          <a:latin typeface="Calibri" pitchFamily="34" charset="0"/>
                          <a:ea typeface="Arial"/>
                          <a:cs typeface="Calibri" pitchFamily="34" charset="0"/>
                          <a:sym typeface="Arial"/>
                        </a:rPr>
                        <a:t>Assessment Preparation</a:t>
                      </a:r>
                    </a:p>
                  </a:txBody>
                  <a:tcPr marL="68580" marR="68580" marT="0" marB="0" anchor="ctr"/>
                </a:tc>
                <a:tc>
                  <a:txBody>
                    <a:bodyPr/>
                    <a:lstStyle/>
                    <a:p>
                      <a:pPr marL="0" marR="0" algn="ctr">
                        <a:lnSpc>
                          <a:spcPct val="107000"/>
                        </a:lnSpc>
                        <a:spcBef>
                          <a:spcPts val="0"/>
                        </a:spcBef>
                        <a:spcAft>
                          <a:spcPts val="0"/>
                        </a:spcAft>
                      </a:pPr>
                      <a:r>
                        <a:rPr lang="en-US" sz="1600" b="0" i="0" u="none" strike="noStrike" cap="none" dirty="0">
                          <a:solidFill>
                            <a:srgbClr val="000000"/>
                          </a:solidFill>
                          <a:effectLst/>
                          <a:latin typeface="Calibri" pitchFamily="34" charset="0"/>
                          <a:ea typeface="Arial"/>
                          <a:cs typeface="Calibri" pitchFamily="34" charset="0"/>
                          <a:sym typeface="Arial"/>
                        </a:rPr>
                        <a:t>21</a:t>
                      </a:r>
                    </a:p>
                  </a:txBody>
                  <a:tcPr marL="68580" marR="68580" marT="0" marB="0" anchor="ctr"/>
                </a:tc>
                <a:extLst>
                  <a:ext uri="{0D108BD9-81ED-4DB2-BD59-A6C34878D82A}">
                    <a16:rowId xmlns:a16="http://schemas.microsoft.com/office/drawing/2014/main" val="10008"/>
                  </a:ext>
                </a:extLst>
              </a:tr>
              <a:tr h="196792">
                <a:tc>
                  <a:txBody>
                    <a:bodyPr/>
                    <a:lstStyle/>
                    <a:p>
                      <a:pPr marL="0" marR="0">
                        <a:lnSpc>
                          <a:spcPct val="107000"/>
                        </a:lnSpc>
                        <a:spcBef>
                          <a:spcPts val="0"/>
                        </a:spcBef>
                        <a:spcAft>
                          <a:spcPts val="0"/>
                        </a:spcAft>
                      </a:pPr>
                      <a:r>
                        <a:rPr lang="en-MY" sz="1600" dirty="0">
                          <a:effectLst/>
                          <a:latin typeface="Calibri" pitchFamily="34" charset="0"/>
                          <a:cs typeface="Calibri" pitchFamily="34" charset="0"/>
                        </a:rPr>
                        <a:t>Formal Assessment</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nSpc>
                          <a:spcPct val="107000"/>
                        </a:lnSpc>
                        <a:spcBef>
                          <a:spcPts val="0"/>
                        </a:spcBef>
                        <a:spcAft>
                          <a:spcPts val="0"/>
                        </a:spcAft>
                      </a:pPr>
                      <a:r>
                        <a:rPr lang="en-MY" sz="1600" dirty="0">
                          <a:effectLst/>
                          <a:latin typeface="Calibri" pitchFamily="34" charset="0"/>
                          <a:cs typeface="Calibri" pitchFamily="34" charset="0"/>
                        </a:rPr>
                        <a:t> </a:t>
                      </a:r>
                      <a:endParaRPr lang="en-US" sz="1600" dirty="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09"/>
                  </a:ext>
                </a:extLst>
              </a:tr>
              <a:tr h="611205">
                <a:tc>
                  <a:txBody>
                    <a:bodyPr/>
                    <a:lstStyle/>
                    <a:p>
                      <a:pPr marL="468630" marR="0" algn="just">
                        <a:lnSpc>
                          <a:spcPct val="107000"/>
                        </a:lnSpc>
                        <a:spcBef>
                          <a:spcPts val="0"/>
                        </a:spcBef>
                        <a:spcAft>
                          <a:spcPts val="0"/>
                        </a:spcAft>
                      </a:pPr>
                      <a:r>
                        <a:rPr lang="en-MY" sz="1600" dirty="0">
                          <a:effectLst/>
                          <a:latin typeface="Calibri" pitchFamily="34" charset="0"/>
                          <a:cs typeface="Calibri" pitchFamily="34" charset="0"/>
                        </a:rPr>
                        <a:t>Continuous Assessment</a:t>
                      </a:r>
                      <a:endParaRPr lang="en-US" sz="1600" dirty="0">
                        <a:effectLst/>
                        <a:latin typeface="Calibri" pitchFamily="34" charset="0"/>
                        <a:cs typeface="Calibri" pitchFamily="34" charset="0"/>
                      </a:endParaRPr>
                    </a:p>
                    <a:p>
                      <a:pPr marL="468630" marR="0" algn="just">
                        <a:lnSpc>
                          <a:spcPct val="107000"/>
                        </a:lnSpc>
                        <a:spcBef>
                          <a:spcPts val="0"/>
                        </a:spcBef>
                        <a:spcAft>
                          <a:spcPts val="0"/>
                        </a:spcAft>
                      </a:pPr>
                      <a:r>
                        <a:rPr lang="en-MY" sz="1600" dirty="0">
                          <a:effectLst/>
                          <a:latin typeface="Calibri" pitchFamily="34" charset="0"/>
                          <a:cs typeface="Calibri" pitchFamily="34" charset="0"/>
                        </a:rPr>
                        <a:t>Mid-Term</a:t>
                      </a:r>
                      <a:endParaRPr lang="en-US" sz="1600" dirty="0">
                        <a:effectLst/>
                        <a:latin typeface="Calibri" pitchFamily="34" charset="0"/>
                        <a:cs typeface="Calibri" pitchFamily="34" charset="0"/>
                      </a:endParaRPr>
                    </a:p>
                    <a:p>
                      <a:pPr marL="468630" marR="0" algn="just">
                        <a:lnSpc>
                          <a:spcPct val="107000"/>
                        </a:lnSpc>
                        <a:spcBef>
                          <a:spcPts val="0"/>
                        </a:spcBef>
                        <a:spcAft>
                          <a:spcPts val="0"/>
                        </a:spcAft>
                      </a:pPr>
                      <a:r>
                        <a:rPr lang="en-MY" sz="1600" dirty="0">
                          <a:effectLst/>
                          <a:latin typeface="Calibri" pitchFamily="34" charset="0"/>
                          <a:cs typeface="Calibri" pitchFamily="34" charset="0"/>
                        </a:rPr>
                        <a:t>Final Examination</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dirty="0">
                          <a:effectLst/>
                          <a:latin typeface="Calibri" pitchFamily="34" charset="0"/>
                          <a:cs typeface="Calibri" pitchFamily="34" charset="0"/>
                        </a:rPr>
                        <a:t>2</a:t>
                      </a:r>
                      <a:endParaRPr lang="en-US" sz="1600" dirty="0">
                        <a:effectLst/>
                        <a:latin typeface="Calibri" pitchFamily="34" charset="0"/>
                        <a:cs typeface="Calibri" pitchFamily="34" charset="0"/>
                      </a:endParaRPr>
                    </a:p>
                    <a:p>
                      <a:pPr marL="0" marR="0" algn="ctr">
                        <a:lnSpc>
                          <a:spcPct val="107000"/>
                        </a:lnSpc>
                        <a:spcBef>
                          <a:spcPts val="0"/>
                        </a:spcBef>
                        <a:spcAft>
                          <a:spcPts val="0"/>
                        </a:spcAft>
                      </a:pPr>
                      <a:r>
                        <a:rPr lang="en-MY" sz="1600" dirty="0">
                          <a:effectLst/>
                          <a:latin typeface="Calibri" pitchFamily="34" charset="0"/>
                          <a:cs typeface="Calibri" pitchFamily="34" charset="0"/>
                        </a:rPr>
                        <a:t>1</a:t>
                      </a:r>
                      <a:endParaRPr lang="en-US" sz="1600" dirty="0">
                        <a:effectLst/>
                        <a:latin typeface="Calibri" pitchFamily="34" charset="0"/>
                        <a:cs typeface="Calibri" pitchFamily="34" charset="0"/>
                      </a:endParaRPr>
                    </a:p>
                    <a:p>
                      <a:pPr marL="0" marR="0" algn="ctr">
                        <a:lnSpc>
                          <a:spcPct val="107000"/>
                        </a:lnSpc>
                        <a:spcBef>
                          <a:spcPts val="0"/>
                        </a:spcBef>
                        <a:spcAft>
                          <a:spcPts val="0"/>
                        </a:spcAft>
                      </a:pPr>
                      <a:r>
                        <a:rPr lang="en-MY" sz="1600" dirty="0">
                          <a:effectLst/>
                          <a:latin typeface="Calibri" pitchFamily="34" charset="0"/>
                          <a:cs typeface="Calibri" pitchFamily="34" charset="0"/>
                        </a:rPr>
                        <a:t>3</a:t>
                      </a:r>
                      <a:endParaRPr lang="en-US" sz="1600" dirty="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10"/>
                  </a:ext>
                </a:extLst>
              </a:tr>
              <a:tr h="196792">
                <a:tc>
                  <a:txBody>
                    <a:bodyPr/>
                    <a:lstStyle/>
                    <a:p>
                      <a:pPr marL="0" marR="0" algn="ctr">
                        <a:lnSpc>
                          <a:spcPct val="107000"/>
                        </a:lnSpc>
                        <a:spcBef>
                          <a:spcPts val="0"/>
                        </a:spcBef>
                        <a:spcAft>
                          <a:spcPts val="0"/>
                        </a:spcAft>
                      </a:pPr>
                      <a:r>
                        <a:rPr lang="en-MY" sz="1600" dirty="0">
                          <a:effectLst/>
                          <a:latin typeface="Calibri" pitchFamily="34" charset="0"/>
                          <a:cs typeface="Calibri" pitchFamily="34" charset="0"/>
                        </a:rPr>
                        <a:t>Total</a:t>
                      </a:r>
                      <a:endParaRPr lang="en-US" sz="1600" dirty="0">
                        <a:effectLst/>
                        <a:latin typeface="Calibri" pitchFamily="34" charset="0"/>
                        <a:ea typeface="Calibri"/>
                        <a:cs typeface="Calibri" pitchFamily="34" charset="0"/>
                      </a:endParaRPr>
                    </a:p>
                  </a:txBody>
                  <a:tcPr marL="68580" marR="68580" marT="0" marB="0" anchor="ctr"/>
                </a:tc>
                <a:tc>
                  <a:txBody>
                    <a:bodyPr/>
                    <a:lstStyle/>
                    <a:p>
                      <a:pPr marL="0" marR="0" algn="ctr">
                        <a:lnSpc>
                          <a:spcPct val="107000"/>
                        </a:lnSpc>
                        <a:spcBef>
                          <a:spcPts val="0"/>
                        </a:spcBef>
                        <a:spcAft>
                          <a:spcPts val="0"/>
                        </a:spcAft>
                      </a:pPr>
                      <a:r>
                        <a:rPr lang="en-MY" sz="1600" dirty="0">
                          <a:effectLst/>
                          <a:latin typeface="Calibri" pitchFamily="34" charset="0"/>
                          <a:cs typeface="Calibri" pitchFamily="34" charset="0"/>
                        </a:rPr>
                        <a:t>132</a:t>
                      </a:r>
                      <a:endParaRPr lang="en-US" sz="1600" dirty="0">
                        <a:effectLst/>
                        <a:latin typeface="Calibri" pitchFamily="34" charset="0"/>
                        <a:ea typeface="Calibri"/>
                        <a:cs typeface="Calibri" pitchFamily="34" charset="0"/>
                      </a:endParaRPr>
                    </a:p>
                  </a:txBody>
                  <a:tcPr marL="68580" marR="68580" marT="0" marB="0"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327539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Assessment Strategy</a:t>
            </a:r>
          </a:p>
        </p:txBody>
      </p:sp>
      <p:graphicFrame>
        <p:nvGraphicFramePr>
          <p:cNvPr id="4" name="Table 3"/>
          <p:cNvGraphicFramePr>
            <a:graphicFrameLocks noGrp="1"/>
          </p:cNvGraphicFramePr>
          <p:nvPr>
            <p:extLst>
              <p:ext uri="{D42A27DB-BD31-4B8C-83A1-F6EECF244321}">
                <p14:modId xmlns:p14="http://schemas.microsoft.com/office/powerpoint/2010/main" val="1185736402"/>
              </p:ext>
            </p:extLst>
          </p:nvPr>
        </p:nvGraphicFramePr>
        <p:xfrm>
          <a:off x="1512336" y="1744176"/>
          <a:ext cx="6061464" cy="1740092"/>
        </p:xfrm>
        <a:graphic>
          <a:graphicData uri="http://schemas.openxmlformats.org/drawingml/2006/table">
            <a:tbl>
              <a:tblPr firstRow="1" firstCol="1" bandRow="1">
                <a:tableStyleId>{7662EBAF-A702-4085-8134-9393100F86D3}</a:tableStyleId>
              </a:tblPr>
              <a:tblGrid>
                <a:gridCol w="1484864">
                  <a:extLst>
                    <a:ext uri="{9D8B030D-6E8A-4147-A177-3AD203B41FA5}">
                      <a16:colId xmlns:a16="http://schemas.microsoft.com/office/drawing/2014/main" val="20000"/>
                    </a:ext>
                  </a:extLst>
                </a:gridCol>
                <a:gridCol w="3143120">
                  <a:extLst>
                    <a:ext uri="{9D8B030D-6E8A-4147-A177-3AD203B41FA5}">
                      <a16:colId xmlns:a16="http://schemas.microsoft.com/office/drawing/2014/main" val="20001"/>
                    </a:ext>
                  </a:extLst>
                </a:gridCol>
                <a:gridCol w="1433480">
                  <a:extLst>
                    <a:ext uri="{9D8B030D-6E8A-4147-A177-3AD203B41FA5}">
                      <a16:colId xmlns:a16="http://schemas.microsoft.com/office/drawing/2014/main" val="20002"/>
                    </a:ext>
                  </a:extLst>
                </a:gridCol>
              </a:tblGrid>
              <a:tr h="158078">
                <a:tc gridSpan="2">
                  <a:txBody>
                    <a:bodyPr/>
                    <a:lstStyle/>
                    <a:p>
                      <a:pPr marL="0" marR="0" algn="ctr">
                        <a:lnSpc>
                          <a:spcPct val="107000"/>
                        </a:lnSpc>
                        <a:spcBef>
                          <a:spcPts val="0"/>
                        </a:spcBef>
                        <a:spcAft>
                          <a:spcPts val="0"/>
                        </a:spcAft>
                      </a:pPr>
                      <a:r>
                        <a:rPr lang="en-MY" sz="2000" b="1" dirty="0">
                          <a:effectLst/>
                          <a:latin typeface="Calibri" pitchFamily="34" charset="0"/>
                          <a:cs typeface="Calibri" pitchFamily="34" charset="0"/>
                        </a:rPr>
                        <a:t>Components</a:t>
                      </a:r>
                      <a:endParaRPr lang="en-US" sz="2000" b="1" dirty="0">
                        <a:effectLst/>
                        <a:latin typeface="Calibri" pitchFamily="34" charset="0"/>
                        <a:ea typeface="Calibri"/>
                        <a:cs typeface="Calibri" pitchFamily="34" charset="0"/>
                      </a:endParaRPr>
                    </a:p>
                  </a:txBody>
                  <a:tcPr marL="66481" marR="66481" marT="0" marB="0" anchor="ctr"/>
                </a:tc>
                <a:tc hMerge="1">
                  <a:txBody>
                    <a:bodyPr/>
                    <a:lstStyle/>
                    <a:p>
                      <a:endParaRPr lang="en-US"/>
                    </a:p>
                  </a:txBody>
                  <a:tcPr/>
                </a:tc>
                <a:tc>
                  <a:txBody>
                    <a:bodyPr/>
                    <a:lstStyle/>
                    <a:p>
                      <a:pPr marL="0" marR="0" algn="ctr">
                        <a:lnSpc>
                          <a:spcPct val="107000"/>
                        </a:lnSpc>
                        <a:spcBef>
                          <a:spcPts val="0"/>
                        </a:spcBef>
                        <a:spcAft>
                          <a:spcPts val="0"/>
                        </a:spcAft>
                      </a:pPr>
                      <a:r>
                        <a:rPr lang="en-MY" sz="2000" b="1" dirty="0">
                          <a:effectLst/>
                          <a:latin typeface="Calibri" pitchFamily="34" charset="0"/>
                          <a:cs typeface="Calibri" pitchFamily="34" charset="0"/>
                        </a:rPr>
                        <a:t>Grading</a:t>
                      </a:r>
                      <a:endParaRPr lang="en-US" sz="2000" b="1" dirty="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0"/>
                  </a:ext>
                </a:extLst>
              </a:tr>
              <a:tr h="173899">
                <a:tc rowSpan="3">
                  <a:txBody>
                    <a:bodyPr/>
                    <a:lstStyle/>
                    <a:p>
                      <a:pPr marL="0" marR="0" algn="ctr">
                        <a:lnSpc>
                          <a:spcPct val="107000"/>
                        </a:lnSpc>
                        <a:spcBef>
                          <a:spcPts val="0"/>
                        </a:spcBef>
                        <a:spcAft>
                          <a:spcPts val="0"/>
                        </a:spcAft>
                      </a:pPr>
                      <a:r>
                        <a:rPr lang="en-MY" sz="1800" b="0" i="0" u="none" strike="noStrike" cap="none" dirty="0">
                          <a:solidFill>
                            <a:srgbClr val="000000"/>
                          </a:solidFill>
                          <a:effectLst/>
                          <a:latin typeface="Calibri" pitchFamily="34" charset="0"/>
                          <a:ea typeface="Arial"/>
                          <a:cs typeface="Calibri" pitchFamily="34" charset="0"/>
                          <a:sym typeface="Arial"/>
                        </a:rPr>
                        <a:t>Continuous Assessment (40%)</a:t>
                      </a:r>
                      <a:endParaRPr lang="en-US" sz="1800" dirty="0">
                        <a:effectLst/>
                        <a:latin typeface="Calibri" pitchFamily="34" charset="0"/>
                        <a:ea typeface="Calibri"/>
                        <a:cs typeface="Calibri" pitchFamily="34" charset="0"/>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Test 1-3</a:t>
                      </a:r>
                      <a:endParaRPr lang="en-US" sz="1800" dirty="0">
                        <a:effectLst/>
                        <a:latin typeface="Calibri" pitchFamily="34" charset="0"/>
                        <a:ea typeface="Calibri"/>
                        <a:cs typeface="Calibri" pitchFamily="34" charset="0"/>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20%</a:t>
                      </a:r>
                      <a:endParaRPr lang="en-US" sz="1800" dirty="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1"/>
                  </a:ext>
                </a:extLst>
              </a:tr>
              <a:tr h="299167">
                <a:tc vMerge="1">
                  <a:txBody>
                    <a:bodyPr/>
                    <a:lstStyle/>
                    <a:p>
                      <a:pPr marL="0" marR="0" algn="ctr">
                        <a:lnSpc>
                          <a:spcPct val="107000"/>
                        </a:lnSpc>
                        <a:spcBef>
                          <a:spcPts val="0"/>
                        </a:spcBef>
                        <a:spcAft>
                          <a:spcPts val="0"/>
                        </a:spcAft>
                      </a:pPr>
                      <a:endParaRPr lang="en-US" sz="1100" dirty="0">
                        <a:effectLst/>
                        <a:latin typeface="Calibri"/>
                        <a:ea typeface="Calibri"/>
                        <a:cs typeface="Times New Roman"/>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Class Participation</a:t>
                      </a:r>
                      <a:endParaRPr lang="en-US" sz="1800" dirty="0">
                        <a:effectLst/>
                        <a:latin typeface="Calibri" pitchFamily="34" charset="0"/>
                        <a:ea typeface="Calibri"/>
                        <a:cs typeface="Calibri" pitchFamily="34" charset="0"/>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5%</a:t>
                      </a:r>
                      <a:endParaRPr lang="en-US" sz="1800" dirty="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2"/>
                  </a:ext>
                </a:extLst>
              </a:tr>
              <a:tr h="173899">
                <a:tc vMerge="1">
                  <a:txBody>
                    <a:bodyPr/>
                    <a:lstStyle/>
                    <a:p>
                      <a:pPr marL="0" marR="0" algn="ctr">
                        <a:lnSpc>
                          <a:spcPct val="107000"/>
                        </a:lnSpc>
                        <a:spcBef>
                          <a:spcPts val="0"/>
                        </a:spcBef>
                        <a:spcAft>
                          <a:spcPts val="0"/>
                        </a:spcAft>
                      </a:pPr>
                      <a:endParaRPr lang="en-US" sz="1100" dirty="0">
                        <a:effectLst/>
                        <a:latin typeface="Calibri"/>
                        <a:ea typeface="Calibri"/>
                        <a:cs typeface="Times New Roman"/>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Mid term</a:t>
                      </a:r>
                      <a:endParaRPr lang="en-US" sz="1800" dirty="0">
                        <a:effectLst/>
                        <a:latin typeface="Calibri" pitchFamily="34" charset="0"/>
                        <a:ea typeface="Calibri"/>
                        <a:cs typeface="Calibri" pitchFamily="34" charset="0"/>
                      </a:endParaRPr>
                    </a:p>
                  </a:txBody>
                  <a:tcPr marL="66481" marR="66481" marT="0" marB="0" anchor="ct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15%</a:t>
                      </a:r>
                      <a:endParaRPr lang="en-US" sz="1800" dirty="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3"/>
                  </a:ext>
                </a:extLst>
              </a:tr>
              <a:tr h="158078">
                <a:tc gridSpan="2">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Final Exam</a:t>
                      </a:r>
                      <a:endParaRPr lang="en-US" sz="1800" dirty="0">
                        <a:effectLst/>
                        <a:latin typeface="Calibri" pitchFamily="34" charset="0"/>
                        <a:ea typeface="Calibri"/>
                        <a:cs typeface="Calibri" pitchFamily="34" charset="0"/>
                      </a:endParaRPr>
                    </a:p>
                  </a:txBody>
                  <a:tcPr marL="66481" marR="66481" marT="0" marB="0" anchor="ctr"/>
                </a:tc>
                <a:tc hMerge="1">
                  <a:txBody>
                    <a:bodyPr/>
                    <a:lstStyle/>
                    <a:p>
                      <a:endParaRPr lang="en-US"/>
                    </a:p>
                  </a:txBody>
                  <a:tcPr/>
                </a:tc>
                <a:tc>
                  <a:txBody>
                    <a:bodyPr/>
                    <a:lstStyle/>
                    <a:p>
                      <a:pPr marL="0" marR="0" algn="ctr">
                        <a:lnSpc>
                          <a:spcPct val="107000"/>
                        </a:lnSpc>
                        <a:spcBef>
                          <a:spcPts val="0"/>
                        </a:spcBef>
                        <a:spcAft>
                          <a:spcPts val="0"/>
                        </a:spcAft>
                      </a:pPr>
                      <a:r>
                        <a:rPr lang="en-MY" sz="1800">
                          <a:effectLst/>
                          <a:latin typeface="Calibri" pitchFamily="34" charset="0"/>
                          <a:cs typeface="Calibri" pitchFamily="34" charset="0"/>
                        </a:rPr>
                        <a:t>60%</a:t>
                      </a:r>
                      <a:endParaRPr lang="en-US" sz="180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4"/>
                  </a:ext>
                </a:extLst>
              </a:tr>
              <a:tr h="158078">
                <a:tc gridSpan="2">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Total Marks</a:t>
                      </a:r>
                      <a:endParaRPr lang="en-US" sz="1800" dirty="0">
                        <a:effectLst/>
                        <a:latin typeface="Calibri" pitchFamily="34" charset="0"/>
                        <a:ea typeface="Calibri"/>
                        <a:cs typeface="Calibri" pitchFamily="34" charset="0"/>
                      </a:endParaRPr>
                    </a:p>
                  </a:txBody>
                  <a:tcPr marL="66481" marR="66481" marT="0" marB="0" anchor="ctr"/>
                </a:tc>
                <a:tc hMerge="1">
                  <a:txBody>
                    <a:bodyPr/>
                    <a:lstStyle/>
                    <a:p>
                      <a:endParaRPr lang="en-US"/>
                    </a:p>
                  </a:txBody>
                  <a:tcPr/>
                </a:tc>
                <a:tc>
                  <a:txBody>
                    <a:bodyPr/>
                    <a:lstStyle/>
                    <a:p>
                      <a:pPr marL="0" marR="0" algn="ctr">
                        <a:lnSpc>
                          <a:spcPct val="107000"/>
                        </a:lnSpc>
                        <a:spcBef>
                          <a:spcPts val="0"/>
                        </a:spcBef>
                        <a:spcAft>
                          <a:spcPts val="0"/>
                        </a:spcAft>
                      </a:pPr>
                      <a:r>
                        <a:rPr lang="en-MY" sz="1800" dirty="0">
                          <a:effectLst/>
                          <a:latin typeface="Calibri" pitchFamily="34" charset="0"/>
                          <a:cs typeface="Calibri" pitchFamily="34" charset="0"/>
                        </a:rPr>
                        <a:t>100%</a:t>
                      </a:r>
                      <a:endParaRPr lang="en-US" sz="1800" dirty="0">
                        <a:effectLst/>
                        <a:latin typeface="Calibri" pitchFamily="34" charset="0"/>
                        <a:ea typeface="Calibri"/>
                        <a:cs typeface="Calibri" pitchFamily="34" charset="0"/>
                      </a:endParaRPr>
                    </a:p>
                  </a:txBody>
                  <a:tcPr marL="66481" marR="66481" marT="0" marB="0"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5669853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Google Classroom</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9233" r="2469" b="6941"/>
          <a:stretch/>
        </p:blipFill>
        <p:spPr bwMode="auto">
          <a:xfrm>
            <a:off x="914523" y="904875"/>
            <a:ext cx="7213478" cy="348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1152526" y="4429810"/>
            <a:ext cx="6867524" cy="307777"/>
          </a:xfrm>
          <a:prstGeom prst="rect">
            <a:avLst/>
          </a:prstGeom>
        </p:spPr>
        <p:txBody>
          <a:bodyPr wrap="square">
            <a:spAutoFit/>
          </a:bodyPr>
          <a:lstStyle/>
          <a:p>
            <a:r>
              <a:rPr lang="en-US" dirty="0">
                <a:solidFill>
                  <a:srgbClr val="FF0000"/>
                </a:solidFill>
                <a:latin typeface="Calibri" pitchFamily="34" charset="0"/>
                <a:cs typeface="Calibri" pitchFamily="34" charset="0"/>
              </a:rPr>
              <a:t>Link invitation </a:t>
            </a:r>
            <a:r>
              <a:rPr lang="en-US" dirty="0">
                <a:latin typeface="Calibri" pitchFamily="34" charset="0"/>
                <a:cs typeface="Calibri" pitchFamily="34" charset="0"/>
              </a:rPr>
              <a:t>https://classroom.google.com/c/Mjc3NzcxNjQxNjYx?cjc=xy2gv6o</a:t>
            </a:r>
          </a:p>
        </p:txBody>
      </p:sp>
    </p:spTree>
    <p:extLst>
      <p:ext uri="{BB962C8B-B14F-4D97-AF65-F5344CB8AC3E}">
        <p14:creationId xmlns:p14="http://schemas.microsoft.com/office/powerpoint/2010/main" val="2702046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MY" dirty="0"/>
              <a:t>Computer Organization and Architecture, 9th Edition – William Stalling</a:t>
            </a:r>
            <a:endParaRPr lang="en-US" dirty="0"/>
          </a:p>
          <a:p>
            <a:r>
              <a:rPr lang="en-MY" dirty="0"/>
              <a:t>Computer Organization and Design, 4th Edition – David A Patterson </a:t>
            </a:r>
            <a:endParaRPr lang="en-US" dirty="0"/>
          </a:p>
          <a:p>
            <a:r>
              <a:rPr lang="en-MY" dirty="0"/>
              <a:t>Structured Computer Organization, 6th Edition – Andrew S. </a:t>
            </a:r>
            <a:r>
              <a:rPr lang="en-MY" dirty="0" err="1"/>
              <a:t>Tanenbaum</a:t>
            </a:r>
            <a:endParaRPr lang="en-US" dirty="0"/>
          </a:p>
          <a:p>
            <a:pPr marL="114300" indent="0">
              <a:buNone/>
            </a:pPr>
            <a:endParaRPr lang="en-US" dirty="0"/>
          </a:p>
        </p:txBody>
      </p:sp>
      <p:sp>
        <p:nvSpPr>
          <p:cNvPr id="3" name="Title 2"/>
          <p:cNvSpPr>
            <a:spLocks noGrp="1"/>
          </p:cNvSpPr>
          <p:nvPr>
            <p:ph type="title"/>
          </p:nvPr>
        </p:nvSpPr>
        <p:spPr/>
        <p:txBody>
          <a:bodyPr/>
          <a:lstStyle/>
          <a:p>
            <a:r>
              <a:rPr lang="en-MY" dirty="0"/>
              <a:t>Reference Books</a:t>
            </a:r>
            <a:endParaRPr lang="en-US" dirty="0"/>
          </a:p>
        </p:txBody>
      </p:sp>
    </p:spTree>
    <p:extLst>
      <p:ext uri="{BB962C8B-B14F-4D97-AF65-F5344CB8AC3E}">
        <p14:creationId xmlns:p14="http://schemas.microsoft.com/office/powerpoint/2010/main" val="16190122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0"/>
          <p:cNvSpPr txBox="1"/>
          <p:nvPr/>
        </p:nvSpPr>
        <p:spPr>
          <a:xfrm>
            <a:off x="1380790" y="1676012"/>
            <a:ext cx="6302700" cy="1191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4000" b="0" i="0" u="none" strike="noStrike" cap="none" dirty="0">
                <a:solidFill>
                  <a:srgbClr val="000000"/>
                </a:solidFill>
                <a:latin typeface="Calibri"/>
                <a:ea typeface="Calibri"/>
                <a:cs typeface="Calibri"/>
                <a:sym typeface="Calibri"/>
              </a:rPr>
              <a:t>Thank You </a:t>
            </a:r>
            <a:endParaRPr sz="3200" b="0" i="0" u="none" strike="noStrike" cap="none" dirty="0">
              <a:solidFill>
                <a:srgbClr val="000000"/>
              </a:solidFill>
              <a:latin typeface="Calibri"/>
              <a:ea typeface="Calibri"/>
              <a:cs typeface="Calibri"/>
              <a:sym typeface="Calibri"/>
            </a:endParaRPr>
          </a:p>
        </p:txBody>
      </p:sp>
      <p:pic>
        <p:nvPicPr>
          <p:cNvPr id="246" name="Google Shape;246;p10" descr="Military Institute of Science and Technology - Wikipedia"/>
          <p:cNvPicPr preferRelativeResize="0"/>
          <p:nvPr/>
        </p:nvPicPr>
        <p:blipFill rotWithShape="1">
          <a:blip r:embed="rId3">
            <a:alphaModFix/>
          </a:blip>
          <a:srcRect/>
          <a:stretch/>
        </p:blipFill>
        <p:spPr>
          <a:xfrm>
            <a:off x="52000" y="53250"/>
            <a:ext cx="692132" cy="640433"/>
          </a:xfrm>
          <a:prstGeom prst="rect">
            <a:avLst/>
          </a:prstGeom>
          <a:noFill/>
          <a:ln>
            <a:noFill/>
          </a:ln>
        </p:spPr>
      </p:pic>
      <p:pic>
        <p:nvPicPr>
          <p:cNvPr id="250" name="Google Shape;250;p10"/>
          <p:cNvPicPr preferRelativeResize="0"/>
          <p:nvPr/>
        </p:nvPicPr>
        <p:blipFill rotWithShape="1">
          <a:blip r:embed="rId4">
            <a:alphaModFix/>
          </a:blip>
          <a:srcRect l="5349" r="13298"/>
          <a:stretch/>
        </p:blipFill>
        <p:spPr>
          <a:xfrm>
            <a:off x="8244850" y="42663"/>
            <a:ext cx="899130" cy="56873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1" name="Google Shape;111;p3"/>
          <p:cNvSpPr txBox="1">
            <a:spLocks noGrp="1"/>
          </p:cNvSpPr>
          <p:nvPr>
            <p:ph type="title"/>
          </p:nvPr>
        </p:nvSpPr>
        <p:spPr>
          <a:xfrm>
            <a:off x="1280160" y="155763"/>
            <a:ext cx="6590851" cy="354777"/>
          </a:xfrm>
          <a:prstGeom prst="rect">
            <a:avLst/>
          </a:prstGeom>
          <a:noFill/>
          <a:ln>
            <a:noFill/>
          </a:ln>
        </p:spPr>
        <p:txBody>
          <a:bodyPr spcFirstLastPara="1" wrap="square" lIns="68575" tIns="34275" rIns="68575" bIns="34275" anchor="b" anchorCtr="0">
            <a:noAutofit/>
          </a:bodyPr>
          <a:lstStyle/>
          <a:p>
            <a:br>
              <a:rPr lang="en-US" dirty="0"/>
            </a:br>
            <a:r>
              <a:rPr lang="en-US" dirty="0"/>
              <a:t>Introduction</a:t>
            </a:r>
            <a:endParaRPr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836" y="954988"/>
            <a:ext cx="6534540" cy="3920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7" name="Google Shape;117;p4"/>
          <p:cNvSpPr txBox="1">
            <a:spLocks noGrp="1"/>
          </p:cNvSpPr>
          <p:nvPr>
            <p:ph type="title"/>
          </p:nvPr>
        </p:nvSpPr>
        <p:spPr>
          <a:xfrm>
            <a:off x="1280160" y="155763"/>
            <a:ext cx="6590851" cy="354777"/>
          </a:xfrm>
          <a:prstGeom prst="rect">
            <a:avLst/>
          </a:prstGeom>
          <a:noFill/>
          <a:ln>
            <a:noFill/>
          </a:ln>
        </p:spPr>
        <p:txBody>
          <a:bodyPr spcFirstLastPara="1" wrap="square" lIns="68575" tIns="34275" rIns="68575" bIns="34275" anchor="b" anchorCtr="0">
            <a:noAutofit/>
          </a:bodyPr>
          <a:lstStyle/>
          <a:p>
            <a:r>
              <a:rPr lang="en-US" dirty="0"/>
              <a:t>Introduction</a:t>
            </a:r>
            <a:endParaRPr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3649" y="842962"/>
            <a:ext cx="6731575" cy="3794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4" name="Google Shape;124;p5"/>
          <p:cNvSpPr/>
          <p:nvPr/>
        </p:nvSpPr>
        <p:spPr>
          <a:xfrm>
            <a:off x="1183088" y="92023"/>
            <a:ext cx="6745356" cy="461624"/>
          </a:xfrm>
          <a:prstGeom prst="rect">
            <a:avLst/>
          </a:prstGeom>
          <a:solidFill>
            <a:srgbClr val="00B0F0"/>
          </a:solidFill>
          <a:ln>
            <a:noFill/>
          </a:ln>
          <a:effectLst>
            <a:outerShdw blurRad="50800" dist="38100" dir="8100000" algn="tr" rotWithShape="0">
              <a:srgbClr val="000000">
                <a:alpha val="40000"/>
              </a:srgbClr>
            </a:outerShdw>
            <a:reflection stA="52000" endA="300" endPos="35000" sy="-100000" algn="bl" rotWithShape="0"/>
          </a:effectLst>
        </p:spPr>
        <p:txBody>
          <a:bodyPr spcFirstLastPara="1" wrap="square" lIns="91425" tIns="45700" rIns="91425" bIns="45700" anchor="t" anchorCtr="0">
            <a:spAutoFit/>
          </a:bodyPr>
          <a:lstStyle/>
          <a:p>
            <a:pPr lvl="0" algn="ctr"/>
            <a:r>
              <a:rPr lang="en-US" sz="2400" b="1" dirty="0"/>
              <a:t>Introduction</a:t>
            </a:r>
            <a:endParaRPr b="1" dirty="0"/>
          </a:p>
        </p:txBody>
      </p:sp>
      <p:sp>
        <p:nvSpPr>
          <p:cNvPr id="125" name="Google Shape;125;p5"/>
          <p:cNvSpPr txBox="1"/>
          <p:nvPr/>
        </p:nvSpPr>
        <p:spPr>
          <a:xfrm>
            <a:off x="1875462" y="2425613"/>
            <a:ext cx="540242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dirty="0">
                <a:solidFill>
                  <a:srgbClr val="000000"/>
                </a:solidFill>
                <a:sym typeface="Arial"/>
              </a:rPr>
              <a:t>Difference between this and that</a:t>
            </a:r>
            <a:endParaRPr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06889" y="878606"/>
            <a:ext cx="8361250" cy="3931768"/>
          </a:xfrm>
        </p:spPr>
        <p:txBody>
          <a:bodyPr/>
          <a:lstStyle/>
          <a:p>
            <a:pPr>
              <a:buFont typeface="Courier New" pitchFamily="49" charset="0"/>
              <a:buChar char="o"/>
            </a:pPr>
            <a:endParaRPr lang="en-US" dirty="0"/>
          </a:p>
          <a:p>
            <a:pPr>
              <a:buFont typeface="Courier New" pitchFamily="49" charset="0"/>
              <a:buChar char="o"/>
            </a:pPr>
            <a:r>
              <a:rPr lang="en-US" sz="2000" dirty="0"/>
              <a:t>The basic concepts of computers </a:t>
            </a:r>
          </a:p>
          <a:p>
            <a:pPr>
              <a:buFont typeface="Courier New" pitchFamily="49" charset="0"/>
              <a:buChar char="o"/>
            </a:pPr>
            <a:r>
              <a:rPr lang="en-US" sz="2000" dirty="0"/>
              <a:t>Their design and how they work</a:t>
            </a:r>
          </a:p>
          <a:p>
            <a:pPr>
              <a:buFont typeface="Courier New" pitchFamily="49" charset="0"/>
              <a:buChar char="o"/>
            </a:pPr>
            <a:r>
              <a:rPr lang="en-US" sz="2000" dirty="0"/>
              <a:t>Machine's instruction set architecture</a:t>
            </a:r>
          </a:p>
          <a:p>
            <a:pPr>
              <a:buFont typeface="Courier New" pitchFamily="49" charset="0"/>
              <a:buChar char="o"/>
            </a:pPr>
            <a:r>
              <a:rPr lang="en-US" sz="2000" dirty="0"/>
              <a:t>Its use in creating a program and its implementation in hardware</a:t>
            </a:r>
            <a:endParaRPr lang="en-US" dirty="0"/>
          </a:p>
          <a:p>
            <a:pPr marL="114300" indent="0">
              <a:buNone/>
            </a:pPr>
            <a:endParaRPr lang="en-US" dirty="0"/>
          </a:p>
        </p:txBody>
      </p:sp>
      <p:sp>
        <p:nvSpPr>
          <p:cNvPr id="3" name="Title 2"/>
          <p:cNvSpPr>
            <a:spLocks noGrp="1"/>
          </p:cNvSpPr>
          <p:nvPr>
            <p:ph type="title"/>
          </p:nvPr>
        </p:nvSpPr>
        <p:spPr/>
        <p:txBody>
          <a:bodyPr/>
          <a:lstStyle/>
          <a:p>
            <a:r>
              <a:rPr lang="en-US" dirty="0"/>
              <a:t>This Course Introduces</a:t>
            </a:r>
          </a:p>
        </p:txBody>
      </p:sp>
    </p:spTree>
    <p:extLst>
      <p:ext uri="{BB962C8B-B14F-4D97-AF65-F5344CB8AC3E}">
        <p14:creationId xmlns:p14="http://schemas.microsoft.com/office/powerpoint/2010/main" val="2672210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06889" y="933450"/>
            <a:ext cx="8523960" cy="3352800"/>
          </a:xfrm>
        </p:spPr>
        <p:txBody>
          <a:bodyPr/>
          <a:lstStyle/>
          <a:p>
            <a:r>
              <a:rPr lang="en-US" dirty="0"/>
              <a:t>Under stand the principles</a:t>
            </a:r>
          </a:p>
          <a:p>
            <a:r>
              <a:rPr lang="en-US" dirty="0"/>
              <a:t>Understand the precedents </a:t>
            </a:r>
          </a:p>
          <a:p>
            <a:endParaRPr lang="en-US" dirty="0"/>
          </a:p>
          <a:p>
            <a:pPr marL="114300" indent="0">
              <a:buNone/>
            </a:pPr>
            <a:r>
              <a:rPr lang="en-US" dirty="0"/>
              <a:t>Based  on such understanding :</a:t>
            </a:r>
          </a:p>
          <a:p>
            <a:r>
              <a:rPr lang="en-US" dirty="0">
                <a:solidFill>
                  <a:srgbClr val="FF0000"/>
                </a:solidFill>
              </a:rPr>
              <a:t>Enable you to </a:t>
            </a:r>
            <a:r>
              <a:rPr lang="en-US" dirty="0"/>
              <a:t>evaluates tradeoffs of different designs and ideas</a:t>
            </a:r>
          </a:p>
          <a:p>
            <a:r>
              <a:rPr lang="en-US" dirty="0">
                <a:solidFill>
                  <a:srgbClr val="FF0000"/>
                </a:solidFill>
              </a:rPr>
              <a:t>Enable you to </a:t>
            </a:r>
            <a:r>
              <a:rPr lang="en-US" dirty="0"/>
              <a:t>develop principle design</a:t>
            </a:r>
          </a:p>
          <a:p>
            <a:r>
              <a:rPr lang="en-US" dirty="0">
                <a:solidFill>
                  <a:srgbClr val="FF0000"/>
                </a:solidFill>
              </a:rPr>
              <a:t>Enable you to </a:t>
            </a:r>
            <a:r>
              <a:rPr lang="en-US" dirty="0"/>
              <a:t>develop novel and out of box designs</a:t>
            </a:r>
          </a:p>
          <a:p>
            <a:pPr marL="114300" indent="0">
              <a:buNone/>
            </a:pPr>
            <a:r>
              <a:rPr lang="en-US" dirty="0"/>
              <a:t>The focus is on </a:t>
            </a:r>
          </a:p>
          <a:p>
            <a:pPr>
              <a:buFont typeface="Courier New" pitchFamily="49" charset="0"/>
              <a:buChar char="o"/>
            </a:pPr>
            <a:r>
              <a:rPr lang="en-US" dirty="0"/>
              <a:t>Principles and precedents and how to use them on new designs</a:t>
            </a:r>
          </a:p>
          <a:p>
            <a:pPr marL="114300" indent="0">
              <a:buNone/>
            </a:pPr>
            <a:endParaRPr lang="en-US" dirty="0"/>
          </a:p>
        </p:txBody>
      </p:sp>
      <p:sp>
        <p:nvSpPr>
          <p:cNvPr id="3" name="Title 2"/>
          <p:cNvSpPr>
            <a:spLocks noGrp="1"/>
          </p:cNvSpPr>
          <p:nvPr>
            <p:ph type="title"/>
          </p:nvPr>
        </p:nvSpPr>
        <p:spPr/>
        <p:txBody>
          <a:bodyPr/>
          <a:lstStyle/>
          <a:p>
            <a:r>
              <a:rPr lang="en-US" dirty="0"/>
              <a:t>High Level Goal of This Course</a:t>
            </a:r>
          </a:p>
        </p:txBody>
      </p:sp>
    </p:spTree>
    <p:extLst>
      <p:ext uri="{BB962C8B-B14F-4D97-AF65-F5344CB8AC3E}">
        <p14:creationId xmlns:p14="http://schemas.microsoft.com/office/powerpoint/2010/main" val="274409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46848" y="2184893"/>
            <a:ext cx="7969364" cy="744920"/>
          </a:xfrm>
        </p:spPr>
        <p:txBody>
          <a:bodyPr/>
          <a:lstStyle/>
          <a:p>
            <a:pPr marL="114300" indent="0" algn="ctr">
              <a:buNone/>
            </a:pPr>
            <a:r>
              <a:rPr lang="en-US" dirty="0"/>
              <a:t>This course will teach you how to become a good computer architect </a:t>
            </a:r>
          </a:p>
        </p:txBody>
      </p:sp>
      <p:sp>
        <p:nvSpPr>
          <p:cNvPr id="3" name="Title 2"/>
          <p:cNvSpPr>
            <a:spLocks noGrp="1"/>
          </p:cNvSpPr>
          <p:nvPr>
            <p:ph type="title"/>
          </p:nvPr>
        </p:nvSpPr>
        <p:spPr/>
        <p:txBody>
          <a:bodyPr/>
          <a:lstStyle/>
          <a:p>
            <a:r>
              <a:rPr lang="en-US" dirty="0"/>
              <a:t>Learning Outcome</a:t>
            </a:r>
          </a:p>
        </p:txBody>
      </p:sp>
    </p:spTree>
    <p:extLst>
      <p:ext uri="{BB962C8B-B14F-4D97-AF65-F5344CB8AC3E}">
        <p14:creationId xmlns:p14="http://schemas.microsoft.com/office/powerpoint/2010/main" val="651805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625262" y="1337630"/>
            <a:ext cx="4118688" cy="3135086"/>
          </a:xfrm>
        </p:spPr>
        <p:txBody>
          <a:bodyPr/>
          <a:lstStyle/>
          <a:p>
            <a:r>
              <a:rPr lang="en-US" dirty="0"/>
              <a:t>Architect/ Microarchitecture view</a:t>
            </a:r>
          </a:p>
          <a:p>
            <a:r>
              <a:rPr lang="en-US" dirty="0"/>
              <a:t>How to design a computer that meets system design goal?</a:t>
            </a:r>
          </a:p>
          <a:p>
            <a:r>
              <a:rPr lang="en-US" b="1" dirty="0">
                <a:solidFill>
                  <a:srgbClr val="FF0000"/>
                </a:solidFill>
              </a:rPr>
              <a:t>Choice</a:t>
            </a:r>
            <a:r>
              <a:rPr lang="en-US" dirty="0">
                <a:solidFill>
                  <a:srgbClr val="FF0000"/>
                </a:solidFill>
              </a:rPr>
              <a:t> -critically affects both the SW programmer and the HW designer</a:t>
            </a:r>
          </a:p>
          <a:p>
            <a:r>
              <a:rPr lang="en-US" dirty="0"/>
              <a:t>HW designer’s view – How a computer system works</a:t>
            </a:r>
          </a:p>
          <a:p>
            <a:r>
              <a:rPr lang="en-US" dirty="0"/>
              <a:t>Digital logic as a model of computation</a:t>
            </a:r>
          </a:p>
        </p:txBody>
      </p:sp>
      <p:sp>
        <p:nvSpPr>
          <p:cNvPr id="3" name="Title 2"/>
          <p:cNvSpPr>
            <a:spLocks noGrp="1"/>
          </p:cNvSpPr>
          <p:nvPr>
            <p:ph type="title"/>
          </p:nvPr>
        </p:nvSpPr>
        <p:spPr/>
        <p:txBody>
          <a:bodyPr/>
          <a:lstStyle/>
          <a:p>
            <a:r>
              <a:rPr lang="en-US" dirty="0"/>
              <a:t>I hope you are here for this</a:t>
            </a:r>
          </a:p>
        </p:txBody>
      </p:sp>
      <p:sp>
        <p:nvSpPr>
          <p:cNvPr id="6" name="Rectangle 5"/>
          <p:cNvSpPr/>
          <p:nvPr/>
        </p:nvSpPr>
        <p:spPr>
          <a:xfrm>
            <a:off x="519401" y="1483567"/>
            <a:ext cx="3713585" cy="2308324"/>
          </a:xfrm>
          <a:prstGeom prst="rect">
            <a:avLst/>
          </a:prstGeom>
        </p:spPr>
        <p:txBody>
          <a:bodyPr wrap="square">
            <a:spAutoFit/>
          </a:bodyPr>
          <a:lstStyle/>
          <a:p>
            <a:pPr marL="285750" indent="-285750">
              <a:buFont typeface="Courier New" pitchFamily="49" charset="0"/>
              <a:buChar char="o"/>
            </a:pPr>
            <a:r>
              <a:rPr lang="en-US" sz="1800" dirty="0">
                <a:solidFill>
                  <a:schemeClr val="dk1"/>
                </a:solidFill>
                <a:latin typeface="Calibri"/>
                <a:ea typeface="Calibri"/>
                <a:cs typeface="Calibri"/>
              </a:rPr>
              <a:t>‘C’ as a model of computation</a:t>
            </a:r>
          </a:p>
          <a:p>
            <a:pPr marL="285750" indent="-285750">
              <a:buFont typeface="Courier New" pitchFamily="49" charset="0"/>
              <a:buChar char="o"/>
            </a:pPr>
            <a:r>
              <a:rPr lang="en-US" sz="1800" dirty="0">
                <a:solidFill>
                  <a:schemeClr val="dk1"/>
                </a:solidFill>
                <a:latin typeface="Calibri"/>
                <a:ea typeface="Calibri"/>
                <a:cs typeface="Calibri"/>
              </a:rPr>
              <a:t>Is my compiler efficient?</a:t>
            </a:r>
          </a:p>
          <a:p>
            <a:pPr marL="285750" indent="-285750">
              <a:buFont typeface="Courier New" pitchFamily="49" charset="0"/>
              <a:buChar char="o"/>
            </a:pPr>
            <a:r>
              <a:rPr lang="en-US" sz="1800" dirty="0">
                <a:solidFill>
                  <a:schemeClr val="dk1"/>
                </a:solidFill>
                <a:latin typeface="Calibri"/>
                <a:ea typeface="Calibri"/>
                <a:cs typeface="Calibri"/>
                <a:sym typeface="Calibri"/>
              </a:rPr>
              <a:t>How does an assembling program ends up as executing digital logic? </a:t>
            </a:r>
          </a:p>
          <a:p>
            <a:pPr marL="285750" indent="-285750">
              <a:buFont typeface="Courier New" pitchFamily="49" charset="0"/>
              <a:buChar char="o"/>
            </a:pPr>
            <a:r>
              <a:rPr lang="en-US" sz="1800" dirty="0">
                <a:solidFill>
                  <a:srgbClr val="FF0000"/>
                </a:solidFill>
                <a:latin typeface="Calibri"/>
                <a:ea typeface="Calibri"/>
                <a:cs typeface="Calibri"/>
                <a:sym typeface="Calibri"/>
              </a:rPr>
              <a:t>What happens in between?</a:t>
            </a:r>
          </a:p>
          <a:p>
            <a:pPr marL="285750" indent="-285750">
              <a:buFont typeface="Courier New" pitchFamily="49" charset="0"/>
              <a:buChar char="o"/>
            </a:pPr>
            <a:r>
              <a:rPr lang="en-US" sz="1800" dirty="0">
                <a:solidFill>
                  <a:schemeClr val="dk1"/>
                </a:solidFill>
                <a:latin typeface="Calibri"/>
                <a:ea typeface="Calibri"/>
                <a:cs typeface="Calibri"/>
                <a:sym typeface="Calibri"/>
              </a:rPr>
              <a:t>How is a computer designed using Logic gates and wires to satisfy specific goal?</a:t>
            </a:r>
          </a:p>
        </p:txBody>
      </p:sp>
      <p:sp>
        <p:nvSpPr>
          <p:cNvPr id="7" name="Up Arrow 6"/>
          <p:cNvSpPr/>
          <p:nvPr/>
        </p:nvSpPr>
        <p:spPr>
          <a:xfrm>
            <a:off x="1357602" y="4040156"/>
            <a:ext cx="1614197" cy="2939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1436913" y="1194317"/>
            <a:ext cx="1358045" cy="2892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526671" y="846774"/>
            <a:ext cx="1178528" cy="307777"/>
          </a:xfrm>
          <a:prstGeom prst="rect">
            <a:avLst/>
          </a:prstGeom>
          <a:noFill/>
        </p:spPr>
        <p:txBody>
          <a:bodyPr wrap="none" rtlCol="0">
            <a:spAutoFit/>
          </a:bodyPr>
          <a:lstStyle/>
          <a:p>
            <a:r>
              <a:rPr lang="en-US" dirty="0"/>
              <a:t>Programmer</a:t>
            </a:r>
          </a:p>
        </p:txBody>
      </p:sp>
      <p:sp>
        <p:nvSpPr>
          <p:cNvPr id="5" name="TextBox 4"/>
          <p:cNvSpPr txBox="1"/>
          <p:nvPr/>
        </p:nvSpPr>
        <p:spPr>
          <a:xfrm>
            <a:off x="1366940" y="4394104"/>
            <a:ext cx="1726755" cy="307777"/>
          </a:xfrm>
          <a:prstGeom prst="rect">
            <a:avLst/>
          </a:prstGeom>
          <a:noFill/>
        </p:spPr>
        <p:txBody>
          <a:bodyPr wrap="none" rtlCol="0">
            <a:spAutoFit/>
          </a:bodyPr>
          <a:lstStyle/>
          <a:p>
            <a:r>
              <a:rPr lang="en-US" dirty="0"/>
              <a:t>Hardware Designer</a:t>
            </a:r>
          </a:p>
        </p:txBody>
      </p:sp>
    </p:spTree>
    <p:extLst>
      <p:ext uri="{BB962C8B-B14F-4D97-AF65-F5344CB8AC3E}">
        <p14:creationId xmlns:p14="http://schemas.microsoft.com/office/powerpoint/2010/main" val="1564524425"/>
      </p:ext>
    </p:extLst>
  </p:cSld>
  <p:clrMapOvr>
    <a:masterClrMapping/>
  </p:clrMapOvr>
</p:sld>
</file>

<file path=ppt/theme/theme1.xml><?xml version="1.0" encoding="utf-8"?>
<a:theme xmlns:a="http://schemas.openxmlformats.org/drawingml/2006/main" name="Retrospect">
  <a:themeElements>
    <a:clrScheme name="Custom 1">
      <a:dk1>
        <a:srgbClr val="000000"/>
      </a:dk1>
      <a:lt1>
        <a:srgbClr val="FFFFFF"/>
      </a:lt1>
      <a:dk2>
        <a:srgbClr val="344068"/>
      </a:dk2>
      <a:lt2>
        <a:srgbClr val="D9E0E6"/>
      </a:lt2>
      <a:accent1>
        <a:srgbClr val="76CDEE"/>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1649</TotalTime>
  <Words>1092</Words>
  <Application>Microsoft Office PowerPoint</Application>
  <PresentationFormat>On-screen Show (16:9)</PresentationFormat>
  <Paragraphs>205</Paragraphs>
  <Slides>26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Courier New</vt:lpstr>
      <vt:lpstr>-apple-system</vt:lpstr>
      <vt:lpstr>Verdana</vt:lpstr>
      <vt:lpstr>Calibri</vt:lpstr>
      <vt:lpstr>Arial</vt:lpstr>
      <vt:lpstr>Retrospect</vt:lpstr>
      <vt:lpstr>COMPUTER ARCHITECTURE    CSE - 323</vt:lpstr>
      <vt:lpstr>PowerPoint Presentation</vt:lpstr>
      <vt:lpstr> Introduction</vt:lpstr>
      <vt:lpstr>Introduction</vt:lpstr>
      <vt:lpstr>PowerPoint Presentation</vt:lpstr>
      <vt:lpstr>This Course Introduces</vt:lpstr>
      <vt:lpstr>High Level Goal of This Course</vt:lpstr>
      <vt:lpstr>Learning Outcome</vt:lpstr>
      <vt:lpstr>I hope you are here for this</vt:lpstr>
      <vt:lpstr>Ways of Transformation</vt:lpstr>
      <vt:lpstr>Instruction Set Architecture (ISA)</vt:lpstr>
      <vt:lpstr>The Power of Abstractions</vt:lpstr>
      <vt:lpstr>Single Processor to Multiprocessor </vt:lpstr>
      <vt:lpstr>   Memory Performance Hog</vt:lpstr>
      <vt:lpstr>Performance Degradation</vt:lpstr>
      <vt:lpstr>Performance Degradation</vt:lpstr>
      <vt:lpstr>Dynamic RAM</vt:lpstr>
      <vt:lpstr>Performance Degradation</vt:lpstr>
      <vt:lpstr>What happened underneath</vt:lpstr>
      <vt:lpstr>Course Schedule</vt:lpstr>
      <vt:lpstr>Course Schedule</vt:lpstr>
      <vt:lpstr>Teaching Learning Strategy</vt:lpstr>
      <vt:lpstr>Assessment Strategy</vt:lpstr>
      <vt:lpstr>Google Classroom</vt:lpstr>
      <vt:lpstr>Reference Books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ARCHITECTURE    CSE - 323</dc:title>
  <dc:creator>Raiyan Rahman</dc:creator>
  <cp:lastModifiedBy>fariavns9@gmail.com</cp:lastModifiedBy>
  <cp:revision>66</cp:revision>
  <dcterms:modified xsi:type="dcterms:W3CDTF">2021-08-29T16:23:56Z</dcterms:modified>
</cp:coreProperties>
</file>